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61"/>
  </p:notesMasterIdLst>
  <p:handoutMasterIdLst>
    <p:handoutMasterId r:id="rId62"/>
  </p:handoutMasterIdLst>
  <p:sldIdLst>
    <p:sldId id="269" r:id="rId6"/>
    <p:sldId id="273" r:id="rId7"/>
    <p:sldId id="329" r:id="rId8"/>
    <p:sldId id="284" r:id="rId9"/>
    <p:sldId id="285" r:id="rId10"/>
    <p:sldId id="330" r:id="rId11"/>
    <p:sldId id="286" r:id="rId12"/>
    <p:sldId id="287" r:id="rId13"/>
    <p:sldId id="288" r:id="rId14"/>
    <p:sldId id="332" r:id="rId15"/>
    <p:sldId id="331" r:id="rId16"/>
    <p:sldId id="290" r:id="rId17"/>
    <p:sldId id="291" r:id="rId18"/>
    <p:sldId id="33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276" r:id="rId44"/>
    <p:sldId id="277" r:id="rId45"/>
    <p:sldId id="318" r:id="rId46"/>
    <p:sldId id="279" r:id="rId47"/>
    <p:sldId id="319" r:id="rId48"/>
    <p:sldId id="320" r:id="rId49"/>
    <p:sldId id="321" r:id="rId50"/>
    <p:sldId id="322" r:id="rId51"/>
    <p:sldId id="323" r:id="rId52"/>
    <p:sldId id="324" r:id="rId53"/>
    <p:sldId id="325" r:id="rId54"/>
    <p:sldId id="326" r:id="rId55"/>
    <p:sldId id="334" r:id="rId56"/>
    <p:sldId id="327" r:id="rId57"/>
    <p:sldId id="328" r:id="rId58"/>
    <p:sldId id="281" r:id="rId59"/>
    <p:sldId id="282" r:id="rId60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 Caskey" initials="RC" lastIdx="1" clrIdx="0">
    <p:extLst>
      <p:ext uri="{19B8F6BF-5375-455C-9EA6-DF929625EA0E}">
        <p15:presenceInfo xmlns:p15="http://schemas.microsoft.com/office/powerpoint/2012/main" userId="Rod Caske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746"/>
    <a:srgbClr val="4DAA50"/>
    <a:srgbClr val="878267"/>
    <a:srgbClr val="393634"/>
    <a:srgbClr val="DDD9C3"/>
    <a:srgbClr val="D6D4B8"/>
    <a:srgbClr val="040404"/>
    <a:srgbClr val="CBC8A5"/>
    <a:srgbClr val="A19D83"/>
    <a:srgbClr val="9E01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7" autoAdjust="0"/>
    <p:restoredTop sz="84868" autoAdjust="0"/>
  </p:normalViewPr>
  <p:slideViewPr>
    <p:cSldViewPr snapToGrid="0" snapToObjects="1">
      <p:cViewPr varScale="1">
        <p:scale>
          <a:sx n="100" d="100"/>
          <a:sy n="100" d="100"/>
        </p:scale>
        <p:origin x="18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-3180" y="-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94AE40-7798-534E-824F-335F5CFE5A8C}" type="doc">
      <dgm:prSet loTypeId="urn:microsoft.com/office/officeart/2005/8/layout/radial4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C8024EA2-121E-5147-8FAA-DD33470D792C}">
      <dgm:prSet phldrT="[Text]"/>
      <dgm:spPr/>
      <dgm:t>
        <a:bodyPr/>
        <a:lstStyle/>
        <a:p>
          <a:r>
            <a:rPr lang="en-US" dirty="0" smtClean="0"/>
            <a:t>Better Decisions and Outcomes for Children </a:t>
          </a:r>
          <a:r>
            <a:rPr lang="en-US" dirty="0" smtClean="0"/>
            <a:t>and </a:t>
          </a:r>
          <a:r>
            <a:rPr lang="en-US" dirty="0" smtClean="0"/>
            <a:t>Families</a:t>
          </a:r>
          <a:endParaRPr lang="en-US" dirty="0"/>
        </a:p>
      </dgm:t>
    </dgm:pt>
    <dgm:pt modelId="{C1AB7A1D-FD12-2740-B288-4F6C5D2CB4EE}" type="parTrans" cxnId="{197D90ED-B2B9-FE4B-A470-60886495A75E}">
      <dgm:prSet/>
      <dgm:spPr/>
      <dgm:t>
        <a:bodyPr/>
        <a:lstStyle/>
        <a:p>
          <a:endParaRPr lang="en-US"/>
        </a:p>
      </dgm:t>
    </dgm:pt>
    <dgm:pt modelId="{280433B9-CC7B-BB42-BF3E-2ED06E5E0F24}" type="sibTrans" cxnId="{197D90ED-B2B9-FE4B-A470-60886495A75E}">
      <dgm:prSet/>
      <dgm:spPr/>
      <dgm:t>
        <a:bodyPr/>
        <a:lstStyle/>
        <a:p>
          <a:endParaRPr lang="en-US"/>
        </a:p>
      </dgm:t>
    </dgm:pt>
    <dgm:pt modelId="{1690DD30-3EF1-FD40-8EE2-2CA11E24FCD4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Last major workgroup development 1999; </a:t>
          </a:r>
        </a:p>
        <a:p>
          <a:r>
            <a:rPr lang="en-US" dirty="0" smtClean="0"/>
            <a:t>Only minor changes and updates since</a:t>
          </a:r>
          <a:endParaRPr lang="en-US" dirty="0"/>
        </a:p>
      </dgm:t>
    </dgm:pt>
    <dgm:pt modelId="{805B21C3-E119-7F4D-A460-B6A4C10D6CB5}" type="parTrans" cxnId="{EA644A1A-3BE0-1C43-BBBD-1F6E97748D67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4D69801-95B8-554A-B176-7509B1390619}" type="sibTrans" cxnId="{EA644A1A-3BE0-1C43-BBBD-1F6E97748D67}">
      <dgm:prSet/>
      <dgm:spPr/>
      <dgm:t>
        <a:bodyPr/>
        <a:lstStyle/>
        <a:p>
          <a:endParaRPr lang="en-US"/>
        </a:p>
      </dgm:t>
    </dgm:pt>
    <dgm:pt modelId="{35D8DD7F-4248-B84D-BBD2-C91D770DED3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Address known issues; Response Priority for example</a:t>
          </a:r>
          <a:endParaRPr lang="en-US" dirty="0"/>
        </a:p>
      </dgm:t>
    </dgm:pt>
    <dgm:pt modelId="{B1E7504F-E0CF-924A-B9CD-1A6770C69C20}" type="parTrans" cxnId="{87618398-53A0-E94E-AAA0-F92AD5D6F5D7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A929EA2A-BBE1-FF4C-B770-E6562D1ADD10}" type="sibTrans" cxnId="{87618398-53A0-E94E-AAA0-F92AD5D6F5D7}">
      <dgm:prSet/>
      <dgm:spPr/>
      <dgm:t>
        <a:bodyPr/>
        <a:lstStyle/>
        <a:p>
          <a:endParaRPr lang="en-US"/>
        </a:p>
      </dgm:t>
    </dgm:pt>
    <dgm:pt modelId="{C30D89F9-3C41-914A-8C45-CDAD2826F99A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Practice has evolved since 1999</a:t>
          </a:r>
          <a:endParaRPr lang="en-US" dirty="0"/>
        </a:p>
      </dgm:t>
    </dgm:pt>
    <dgm:pt modelId="{1D686117-2113-4A4C-BB45-7B7CD8866E86}" type="parTrans" cxnId="{DA70594C-3564-0647-A7C4-C542EDC773C0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2C904419-3979-5041-A963-1AF4B274A070}" type="sibTrans" cxnId="{DA70594C-3564-0647-A7C4-C542EDC773C0}">
      <dgm:prSet/>
      <dgm:spPr/>
      <dgm:t>
        <a:bodyPr/>
        <a:lstStyle/>
        <a:p>
          <a:endParaRPr lang="en-US"/>
        </a:p>
      </dgm:t>
    </dgm:pt>
    <dgm:pt modelId="{B41E5A0C-21DF-3D45-B17E-E92C0D943FE1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Stronger integration of tools in fill and balanced assessment process</a:t>
          </a:r>
          <a:endParaRPr lang="en-US" dirty="0"/>
        </a:p>
      </dgm:t>
    </dgm:pt>
    <dgm:pt modelId="{EA626247-D373-534B-9A3D-286F389F89CF}" type="parTrans" cxnId="{1A79EB67-08A5-0B4B-8C01-FE683328BCAD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456DFA08-5963-414A-9FD4-1EAC229C84D3}" type="sibTrans" cxnId="{1A79EB67-08A5-0B4B-8C01-FE683328BCAD}">
      <dgm:prSet/>
      <dgm:spPr/>
      <dgm:t>
        <a:bodyPr/>
        <a:lstStyle/>
        <a:p>
          <a:endParaRPr lang="en-US"/>
        </a:p>
      </dgm:t>
    </dgm:pt>
    <dgm:pt modelId="{777DDEEE-6E40-E841-B1B2-7B3D30B476E3}" type="pres">
      <dgm:prSet presAssocID="{9194AE40-7798-534E-824F-335F5CFE5A8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BFB3145-6399-A141-9037-B0814CEFAF9B}" type="pres">
      <dgm:prSet presAssocID="{C8024EA2-121E-5147-8FAA-DD33470D792C}" presName="centerShape" presStyleLbl="node0" presStyleIdx="0" presStyleCnt="1" custScaleX="118366" custScaleY="108148"/>
      <dgm:spPr/>
      <dgm:t>
        <a:bodyPr/>
        <a:lstStyle/>
        <a:p>
          <a:endParaRPr lang="en-US"/>
        </a:p>
      </dgm:t>
    </dgm:pt>
    <dgm:pt modelId="{DB752D62-C6C2-B545-8E07-79E6ABBC6879}" type="pres">
      <dgm:prSet presAssocID="{805B21C3-E119-7F4D-A460-B6A4C10D6CB5}" presName="parTrans" presStyleLbl="bgSibTrans2D1" presStyleIdx="0" presStyleCnt="4"/>
      <dgm:spPr/>
      <dgm:t>
        <a:bodyPr/>
        <a:lstStyle/>
        <a:p>
          <a:endParaRPr lang="en-US"/>
        </a:p>
      </dgm:t>
    </dgm:pt>
    <dgm:pt modelId="{7CD31DDD-66E9-D440-938F-5D35B4C14567}" type="pres">
      <dgm:prSet presAssocID="{1690DD30-3EF1-FD40-8EE2-2CA11E24FCD4}" presName="node" presStyleLbl="node1" presStyleIdx="0" presStyleCnt="4" custRadScaleRad="114829" custRadScaleInc="-28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A7822-3B70-8749-986F-C1581C2D41CF}" type="pres">
      <dgm:prSet presAssocID="{B1E7504F-E0CF-924A-B9CD-1A6770C69C20}" presName="parTrans" presStyleLbl="bgSibTrans2D1" presStyleIdx="1" presStyleCnt="4"/>
      <dgm:spPr/>
      <dgm:t>
        <a:bodyPr/>
        <a:lstStyle/>
        <a:p>
          <a:endParaRPr lang="en-US"/>
        </a:p>
      </dgm:t>
    </dgm:pt>
    <dgm:pt modelId="{4A7E2AEB-8DDD-8C48-BAE5-CC2A0C193047}" type="pres">
      <dgm:prSet presAssocID="{35D8DD7F-4248-B84D-BBD2-C91D770DED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5BE19-8169-D84D-9585-12C35E95F75C}" type="pres">
      <dgm:prSet presAssocID="{1D686117-2113-4A4C-BB45-7B7CD8866E86}" presName="parTrans" presStyleLbl="bgSibTrans2D1" presStyleIdx="2" presStyleCnt="4"/>
      <dgm:spPr/>
      <dgm:t>
        <a:bodyPr/>
        <a:lstStyle/>
        <a:p>
          <a:endParaRPr lang="en-US"/>
        </a:p>
      </dgm:t>
    </dgm:pt>
    <dgm:pt modelId="{CAF66CC2-CCF1-2B49-8CC4-C4C4DF69FE7E}" type="pres">
      <dgm:prSet presAssocID="{C30D89F9-3C41-914A-8C45-CDAD2826F99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F1D78-EA50-F64C-9958-AC437B6411CD}" type="pres">
      <dgm:prSet presAssocID="{EA626247-D373-534B-9A3D-286F389F89CF}" presName="parTrans" presStyleLbl="bgSibTrans2D1" presStyleIdx="3" presStyleCnt="4"/>
      <dgm:spPr/>
      <dgm:t>
        <a:bodyPr/>
        <a:lstStyle/>
        <a:p>
          <a:endParaRPr lang="en-US"/>
        </a:p>
      </dgm:t>
    </dgm:pt>
    <dgm:pt modelId="{153E0FAD-835A-7245-A88D-BCE94B4DA9F5}" type="pres">
      <dgm:prSet presAssocID="{B41E5A0C-21DF-3D45-B17E-E92C0D943FE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A62910-53E4-4060-A26B-C29A50832BF6}" type="presOf" srcId="{9194AE40-7798-534E-824F-335F5CFE5A8C}" destId="{777DDEEE-6E40-E841-B1B2-7B3D30B476E3}" srcOrd="0" destOrd="0" presId="urn:microsoft.com/office/officeart/2005/8/layout/radial4"/>
    <dgm:cxn modelId="{6C60542F-2443-4BB9-BAEE-0AB134CD7610}" type="presOf" srcId="{EA626247-D373-534B-9A3D-286F389F89CF}" destId="{A3DF1D78-EA50-F64C-9958-AC437B6411CD}" srcOrd="0" destOrd="0" presId="urn:microsoft.com/office/officeart/2005/8/layout/radial4"/>
    <dgm:cxn modelId="{A593BF2F-50C3-46A4-8851-24A94F156417}" type="presOf" srcId="{B1E7504F-E0CF-924A-B9CD-1A6770C69C20}" destId="{470A7822-3B70-8749-986F-C1581C2D41CF}" srcOrd="0" destOrd="0" presId="urn:microsoft.com/office/officeart/2005/8/layout/radial4"/>
    <dgm:cxn modelId="{80B1EE71-B76B-49D8-8F50-6860F6FDB097}" type="presOf" srcId="{1D686117-2113-4A4C-BB45-7B7CD8866E86}" destId="{ADE5BE19-8169-D84D-9585-12C35E95F75C}" srcOrd="0" destOrd="0" presId="urn:microsoft.com/office/officeart/2005/8/layout/radial4"/>
    <dgm:cxn modelId="{98E6A0F3-83B0-472C-88FA-42546E85EB31}" type="presOf" srcId="{C8024EA2-121E-5147-8FAA-DD33470D792C}" destId="{8BFB3145-6399-A141-9037-B0814CEFAF9B}" srcOrd="0" destOrd="0" presId="urn:microsoft.com/office/officeart/2005/8/layout/radial4"/>
    <dgm:cxn modelId="{87618398-53A0-E94E-AAA0-F92AD5D6F5D7}" srcId="{C8024EA2-121E-5147-8FAA-DD33470D792C}" destId="{35D8DD7F-4248-B84D-BBD2-C91D770DED3D}" srcOrd="1" destOrd="0" parTransId="{B1E7504F-E0CF-924A-B9CD-1A6770C69C20}" sibTransId="{A929EA2A-BBE1-FF4C-B770-E6562D1ADD10}"/>
    <dgm:cxn modelId="{3DD8DD51-8806-409F-95A1-BAAEA93A9B34}" type="presOf" srcId="{B41E5A0C-21DF-3D45-B17E-E92C0D943FE1}" destId="{153E0FAD-835A-7245-A88D-BCE94B4DA9F5}" srcOrd="0" destOrd="0" presId="urn:microsoft.com/office/officeart/2005/8/layout/radial4"/>
    <dgm:cxn modelId="{DA70594C-3564-0647-A7C4-C542EDC773C0}" srcId="{C8024EA2-121E-5147-8FAA-DD33470D792C}" destId="{C30D89F9-3C41-914A-8C45-CDAD2826F99A}" srcOrd="2" destOrd="0" parTransId="{1D686117-2113-4A4C-BB45-7B7CD8866E86}" sibTransId="{2C904419-3979-5041-A963-1AF4B274A070}"/>
    <dgm:cxn modelId="{0AC1A154-D451-4266-B5AD-0A60409ED103}" type="presOf" srcId="{1690DD30-3EF1-FD40-8EE2-2CA11E24FCD4}" destId="{7CD31DDD-66E9-D440-938F-5D35B4C14567}" srcOrd="0" destOrd="0" presId="urn:microsoft.com/office/officeart/2005/8/layout/radial4"/>
    <dgm:cxn modelId="{6D60A00F-B89E-4FE8-A377-CB3679628E54}" type="presOf" srcId="{C30D89F9-3C41-914A-8C45-CDAD2826F99A}" destId="{CAF66CC2-CCF1-2B49-8CC4-C4C4DF69FE7E}" srcOrd="0" destOrd="0" presId="urn:microsoft.com/office/officeart/2005/8/layout/radial4"/>
    <dgm:cxn modelId="{D9A1B5BF-542B-435D-A96C-3F8F5C9BED9B}" type="presOf" srcId="{805B21C3-E119-7F4D-A460-B6A4C10D6CB5}" destId="{DB752D62-C6C2-B545-8E07-79E6ABBC6879}" srcOrd="0" destOrd="0" presId="urn:microsoft.com/office/officeart/2005/8/layout/radial4"/>
    <dgm:cxn modelId="{197D90ED-B2B9-FE4B-A470-60886495A75E}" srcId="{9194AE40-7798-534E-824F-335F5CFE5A8C}" destId="{C8024EA2-121E-5147-8FAA-DD33470D792C}" srcOrd="0" destOrd="0" parTransId="{C1AB7A1D-FD12-2740-B288-4F6C5D2CB4EE}" sibTransId="{280433B9-CC7B-BB42-BF3E-2ED06E5E0F24}"/>
    <dgm:cxn modelId="{1A79EB67-08A5-0B4B-8C01-FE683328BCAD}" srcId="{C8024EA2-121E-5147-8FAA-DD33470D792C}" destId="{B41E5A0C-21DF-3D45-B17E-E92C0D943FE1}" srcOrd="3" destOrd="0" parTransId="{EA626247-D373-534B-9A3D-286F389F89CF}" sibTransId="{456DFA08-5963-414A-9FD4-1EAC229C84D3}"/>
    <dgm:cxn modelId="{F73D657B-DC38-49FB-B93E-C443A913D140}" type="presOf" srcId="{35D8DD7F-4248-B84D-BBD2-C91D770DED3D}" destId="{4A7E2AEB-8DDD-8C48-BAE5-CC2A0C193047}" srcOrd="0" destOrd="0" presId="urn:microsoft.com/office/officeart/2005/8/layout/radial4"/>
    <dgm:cxn modelId="{EA644A1A-3BE0-1C43-BBBD-1F6E97748D67}" srcId="{C8024EA2-121E-5147-8FAA-DD33470D792C}" destId="{1690DD30-3EF1-FD40-8EE2-2CA11E24FCD4}" srcOrd="0" destOrd="0" parTransId="{805B21C3-E119-7F4D-A460-B6A4C10D6CB5}" sibTransId="{B4D69801-95B8-554A-B176-7509B1390619}"/>
    <dgm:cxn modelId="{429BF4C6-EC7E-40FA-B70A-CA137C6C558A}" type="presParOf" srcId="{777DDEEE-6E40-E841-B1B2-7B3D30B476E3}" destId="{8BFB3145-6399-A141-9037-B0814CEFAF9B}" srcOrd="0" destOrd="0" presId="urn:microsoft.com/office/officeart/2005/8/layout/radial4"/>
    <dgm:cxn modelId="{E357DE06-2768-42D8-8311-37311FCDCF47}" type="presParOf" srcId="{777DDEEE-6E40-E841-B1B2-7B3D30B476E3}" destId="{DB752D62-C6C2-B545-8E07-79E6ABBC6879}" srcOrd="1" destOrd="0" presId="urn:microsoft.com/office/officeart/2005/8/layout/radial4"/>
    <dgm:cxn modelId="{135A7F97-24C0-4B19-9CDA-D6C53896CC2C}" type="presParOf" srcId="{777DDEEE-6E40-E841-B1B2-7B3D30B476E3}" destId="{7CD31DDD-66E9-D440-938F-5D35B4C14567}" srcOrd="2" destOrd="0" presId="urn:microsoft.com/office/officeart/2005/8/layout/radial4"/>
    <dgm:cxn modelId="{AD7395F3-3757-493F-9F80-F2147DB24A81}" type="presParOf" srcId="{777DDEEE-6E40-E841-B1B2-7B3D30B476E3}" destId="{470A7822-3B70-8749-986F-C1581C2D41CF}" srcOrd="3" destOrd="0" presId="urn:microsoft.com/office/officeart/2005/8/layout/radial4"/>
    <dgm:cxn modelId="{7150C089-8833-4E50-837F-5D9E74460954}" type="presParOf" srcId="{777DDEEE-6E40-E841-B1B2-7B3D30B476E3}" destId="{4A7E2AEB-8DDD-8C48-BAE5-CC2A0C193047}" srcOrd="4" destOrd="0" presId="urn:microsoft.com/office/officeart/2005/8/layout/radial4"/>
    <dgm:cxn modelId="{4669BB4F-465A-4D6D-BFFB-3F59700B69A2}" type="presParOf" srcId="{777DDEEE-6E40-E841-B1B2-7B3D30B476E3}" destId="{ADE5BE19-8169-D84D-9585-12C35E95F75C}" srcOrd="5" destOrd="0" presId="urn:microsoft.com/office/officeart/2005/8/layout/radial4"/>
    <dgm:cxn modelId="{3B9D1E22-4D37-4714-A7D8-81F36B588E53}" type="presParOf" srcId="{777DDEEE-6E40-E841-B1B2-7B3D30B476E3}" destId="{CAF66CC2-CCF1-2B49-8CC4-C4C4DF69FE7E}" srcOrd="6" destOrd="0" presId="urn:microsoft.com/office/officeart/2005/8/layout/radial4"/>
    <dgm:cxn modelId="{67D4D5AF-F529-4F6C-BCD4-42BC90F88117}" type="presParOf" srcId="{777DDEEE-6E40-E841-B1B2-7B3D30B476E3}" destId="{A3DF1D78-EA50-F64C-9958-AC437B6411CD}" srcOrd="7" destOrd="0" presId="urn:microsoft.com/office/officeart/2005/8/layout/radial4"/>
    <dgm:cxn modelId="{EC893D13-DC40-4611-B5E6-E5BC0DB0FAB0}" type="presParOf" srcId="{777DDEEE-6E40-E841-B1B2-7B3D30B476E3}" destId="{153E0FAD-835A-7245-A88D-BCE94B4DA9F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F84B7B-47B5-4D4A-A1F5-3204E46D4B6D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0DEDA36-C560-42DE-B962-FB5F34A81B2A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Reunification Safety Assessment now focuses on changes/mitigation of already identified safety threats</a:t>
          </a:r>
          <a:endParaRPr lang="en-US" dirty="0"/>
        </a:p>
      </dgm:t>
    </dgm:pt>
    <dgm:pt modelId="{1BAD11AB-F1D1-4103-8E35-D88A0FBBBE4F}" type="parTrans" cxnId="{E50728B0-9896-437A-A5F8-30B8EE6C7D7E}">
      <dgm:prSet/>
      <dgm:spPr/>
      <dgm:t>
        <a:bodyPr/>
        <a:lstStyle/>
        <a:p>
          <a:endParaRPr lang="en-US"/>
        </a:p>
      </dgm:t>
    </dgm:pt>
    <dgm:pt modelId="{5D436491-F46E-42B0-9ECC-241B7DD54713}" type="sibTrans" cxnId="{E50728B0-9896-437A-A5F8-30B8EE6C7D7E}">
      <dgm:prSet/>
      <dgm:spPr/>
      <dgm:t>
        <a:bodyPr/>
        <a:lstStyle/>
        <a:p>
          <a:endParaRPr lang="en-US"/>
        </a:p>
      </dgm:t>
    </dgm:pt>
    <dgm:pt modelId="{529CD44C-9622-4FC2-BE7B-D1C472DD87E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800" dirty="0" smtClean="0"/>
            <a:t>AND</a:t>
          </a:r>
          <a:endParaRPr lang="en-US" sz="2800" dirty="0"/>
        </a:p>
      </dgm:t>
    </dgm:pt>
    <dgm:pt modelId="{1799E628-D792-4558-A372-ED6D0FD7ECEF}" type="parTrans" cxnId="{4BD07956-BF72-4886-9570-F406178DADB4}">
      <dgm:prSet/>
      <dgm:spPr/>
      <dgm:t>
        <a:bodyPr/>
        <a:lstStyle/>
        <a:p>
          <a:endParaRPr lang="en-US"/>
        </a:p>
      </dgm:t>
    </dgm:pt>
    <dgm:pt modelId="{FF19378E-D8C3-4584-9416-4F506019E654}" type="sibTrans" cxnId="{4BD07956-BF72-4886-9570-F406178DADB4}">
      <dgm:prSet/>
      <dgm:spPr/>
      <dgm:t>
        <a:bodyPr/>
        <a:lstStyle/>
        <a:p>
          <a:endParaRPr lang="en-US"/>
        </a:p>
      </dgm:t>
    </dgm:pt>
    <dgm:pt modelId="{1468888E-C88A-4FEC-A1E4-5F39343B6A04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Identification/mitigation of new safety threats in the household’</a:t>
          </a:r>
          <a:endParaRPr lang="en-US" dirty="0"/>
        </a:p>
      </dgm:t>
    </dgm:pt>
    <dgm:pt modelId="{C26F4911-FDB6-4B3D-BEFF-F4D6FFAF4F61}" type="parTrans" cxnId="{BC07E166-1335-4E95-A269-65BBA98C9D91}">
      <dgm:prSet/>
      <dgm:spPr/>
      <dgm:t>
        <a:bodyPr/>
        <a:lstStyle/>
        <a:p>
          <a:endParaRPr lang="en-US"/>
        </a:p>
      </dgm:t>
    </dgm:pt>
    <dgm:pt modelId="{642CECBA-7DE5-4342-8DF4-0BFAF38C404F}" type="sibTrans" cxnId="{BC07E166-1335-4E95-A269-65BBA98C9D91}">
      <dgm:prSet/>
      <dgm:spPr/>
      <dgm:t>
        <a:bodyPr/>
        <a:lstStyle/>
        <a:p>
          <a:endParaRPr lang="en-US"/>
        </a:p>
      </dgm:t>
    </dgm:pt>
    <dgm:pt modelId="{945C946A-065F-4ECA-A2B9-03B348268ABA}" type="pres">
      <dgm:prSet presAssocID="{19F84B7B-47B5-4D4A-A1F5-3204E46D4B6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90B2BD-FABF-4831-9B88-855E2E7E7A7C}" type="pres">
      <dgm:prSet presAssocID="{A0DEDA36-C560-42DE-B962-FB5F34A81B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CA7E5-DA07-4B68-8441-8C5854B2DFAB}" type="pres">
      <dgm:prSet presAssocID="{5D436491-F46E-42B0-9ECC-241B7DD54713}" presName="sibTrans" presStyleCnt="0"/>
      <dgm:spPr/>
    </dgm:pt>
    <dgm:pt modelId="{BFAD1A8F-3CD8-4A78-A02D-27F191CFC0D7}" type="pres">
      <dgm:prSet presAssocID="{529CD44C-9622-4FC2-BE7B-D1C472DD87E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C64D9-85D9-4F7F-ADA3-959333CF35CB}" type="pres">
      <dgm:prSet presAssocID="{FF19378E-D8C3-4584-9416-4F506019E654}" presName="sibTrans" presStyleCnt="0"/>
      <dgm:spPr/>
    </dgm:pt>
    <dgm:pt modelId="{F0EF82F3-8E6F-480F-A119-B4E2FEB15CAC}" type="pres">
      <dgm:prSet presAssocID="{1468888E-C88A-4FEC-A1E4-5F39343B6A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F107E8-0777-4264-87E1-1D4176D596DF}" type="presOf" srcId="{1468888E-C88A-4FEC-A1E4-5F39343B6A04}" destId="{F0EF82F3-8E6F-480F-A119-B4E2FEB15CAC}" srcOrd="0" destOrd="0" presId="urn:microsoft.com/office/officeart/2005/8/layout/default"/>
    <dgm:cxn modelId="{4BD07956-BF72-4886-9570-F406178DADB4}" srcId="{19F84B7B-47B5-4D4A-A1F5-3204E46D4B6D}" destId="{529CD44C-9622-4FC2-BE7B-D1C472DD87EA}" srcOrd="1" destOrd="0" parTransId="{1799E628-D792-4558-A372-ED6D0FD7ECEF}" sibTransId="{FF19378E-D8C3-4584-9416-4F506019E654}"/>
    <dgm:cxn modelId="{E50728B0-9896-437A-A5F8-30B8EE6C7D7E}" srcId="{19F84B7B-47B5-4D4A-A1F5-3204E46D4B6D}" destId="{A0DEDA36-C560-42DE-B962-FB5F34A81B2A}" srcOrd="0" destOrd="0" parTransId="{1BAD11AB-F1D1-4103-8E35-D88A0FBBBE4F}" sibTransId="{5D436491-F46E-42B0-9ECC-241B7DD54713}"/>
    <dgm:cxn modelId="{BC07E166-1335-4E95-A269-65BBA98C9D91}" srcId="{19F84B7B-47B5-4D4A-A1F5-3204E46D4B6D}" destId="{1468888E-C88A-4FEC-A1E4-5F39343B6A04}" srcOrd="2" destOrd="0" parTransId="{C26F4911-FDB6-4B3D-BEFF-F4D6FFAF4F61}" sibTransId="{642CECBA-7DE5-4342-8DF4-0BFAF38C404F}"/>
    <dgm:cxn modelId="{94EA35A8-94E1-44C2-BDE3-952AC70B9DAB}" type="presOf" srcId="{529CD44C-9622-4FC2-BE7B-D1C472DD87EA}" destId="{BFAD1A8F-3CD8-4A78-A02D-27F191CFC0D7}" srcOrd="0" destOrd="0" presId="urn:microsoft.com/office/officeart/2005/8/layout/default"/>
    <dgm:cxn modelId="{87F78F48-79C1-4A25-A2F1-11B17D593954}" type="presOf" srcId="{A0DEDA36-C560-42DE-B962-FB5F34A81B2A}" destId="{6B90B2BD-FABF-4831-9B88-855E2E7E7A7C}" srcOrd="0" destOrd="0" presId="urn:microsoft.com/office/officeart/2005/8/layout/default"/>
    <dgm:cxn modelId="{954EBB7A-1150-4FF5-AF6E-0AB8E9C9A178}" type="presOf" srcId="{19F84B7B-47B5-4D4A-A1F5-3204E46D4B6D}" destId="{945C946A-065F-4ECA-A2B9-03B348268ABA}" srcOrd="0" destOrd="0" presId="urn:microsoft.com/office/officeart/2005/8/layout/default"/>
    <dgm:cxn modelId="{60B05C02-A433-44D2-92BF-C8F7862743A1}" type="presParOf" srcId="{945C946A-065F-4ECA-A2B9-03B348268ABA}" destId="{6B90B2BD-FABF-4831-9B88-855E2E7E7A7C}" srcOrd="0" destOrd="0" presId="urn:microsoft.com/office/officeart/2005/8/layout/default"/>
    <dgm:cxn modelId="{B54ACE96-B888-4083-9AB5-82EA3E289E32}" type="presParOf" srcId="{945C946A-065F-4ECA-A2B9-03B348268ABA}" destId="{D73CA7E5-DA07-4B68-8441-8C5854B2DFAB}" srcOrd="1" destOrd="0" presId="urn:microsoft.com/office/officeart/2005/8/layout/default"/>
    <dgm:cxn modelId="{D4E5C419-7343-47C3-A5C7-E8A67CFBBD66}" type="presParOf" srcId="{945C946A-065F-4ECA-A2B9-03B348268ABA}" destId="{BFAD1A8F-3CD8-4A78-A02D-27F191CFC0D7}" srcOrd="2" destOrd="0" presId="urn:microsoft.com/office/officeart/2005/8/layout/default"/>
    <dgm:cxn modelId="{088D6205-8C79-4AEE-9BFF-1405B6732710}" type="presParOf" srcId="{945C946A-065F-4ECA-A2B9-03B348268ABA}" destId="{47BC64D9-85D9-4F7F-ADA3-959333CF35CB}" srcOrd="3" destOrd="0" presId="urn:microsoft.com/office/officeart/2005/8/layout/default"/>
    <dgm:cxn modelId="{5A764CCB-5486-4E40-A445-2E51AED2D811}" type="presParOf" srcId="{945C946A-065F-4ECA-A2B9-03B348268ABA}" destId="{F0EF82F3-8E6F-480F-A119-B4E2FEB15CA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D440A1-23E0-4003-AEE2-249D878BE584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3418959-605F-41B6-AEDB-BB3038DBAA4F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Definitions for the prior threats will still be available in </a:t>
          </a:r>
          <a:r>
            <a:rPr lang="en-US" dirty="0" err="1" smtClean="0"/>
            <a:t>WebSDM</a:t>
          </a:r>
          <a:r>
            <a:rPr lang="en-US" baseline="30000" dirty="0" smtClean="0"/>
            <a:t>®</a:t>
          </a:r>
          <a:endParaRPr lang="en-US" baseline="30000" dirty="0"/>
        </a:p>
      </dgm:t>
    </dgm:pt>
    <dgm:pt modelId="{78EA59D6-3E8C-4F7A-839D-5CC687926208}" type="parTrans" cxnId="{39981513-E698-4286-92BC-5DC01440516A}">
      <dgm:prSet/>
      <dgm:spPr/>
      <dgm:t>
        <a:bodyPr/>
        <a:lstStyle/>
        <a:p>
          <a:endParaRPr lang="en-US"/>
        </a:p>
      </dgm:t>
    </dgm:pt>
    <dgm:pt modelId="{1D2094EA-6080-4F5C-B3E4-88212DB027DC}" type="sibTrans" cxnId="{39981513-E698-4286-92BC-5DC01440516A}">
      <dgm:prSet/>
      <dgm:spPr/>
      <dgm:t>
        <a:bodyPr/>
        <a:lstStyle/>
        <a:p>
          <a:endParaRPr lang="en-US"/>
        </a:p>
      </dgm:t>
    </dgm:pt>
    <dgm:pt modelId="{98403EA8-597B-442A-8785-203F6B3CE273}">
      <dgm:prSet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Definitions changed in accordance</a:t>
          </a:r>
        </a:p>
      </dgm:t>
    </dgm:pt>
    <dgm:pt modelId="{D66D9974-8B2E-4F02-93BE-8805EBE04BE4}" type="parTrans" cxnId="{24A27475-02C6-4A81-B185-BB897CCCB2C6}">
      <dgm:prSet/>
      <dgm:spPr/>
      <dgm:t>
        <a:bodyPr/>
        <a:lstStyle/>
        <a:p>
          <a:endParaRPr lang="en-US"/>
        </a:p>
      </dgm:t>
    </dgm:pt>
    <dgm:pt modelId="{33F3640F-FB01-4B4E-A11E-77BCADCCA1C2}" type="sibTrans" cxnId="{24A27475-02C6-4A81-B185-BB897CCCB2C6}">
      <dgm:prSet/>
      <dgm:spPr/>
      <dgm:t>
        <a:bodyPr/>
        <a:lstStyle/>
        <a:p>
          <a:endParaRPr lang="en-US"/>
        </a:p>
      </dgm:t>
    </dgm:pt>
    <dgm:pt modelId="{8C409777-F0FF-4BF1-84ED-653CC903A13B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Safety Decisions are the same as initial safety assessment</a:t>
          </a:r>
          <a:endParaRPr lang="en-US" dirty="0"/>
        </a:p>
      </dgm:t>
    </dgm:pt>
    <dgm:pt modelId="{FDAF90AF-D7D7-4520-8C46-B27FF471EECD}" type="parTrans" cxnId="{7B5BBB02-02BD-4B49-96BE-77857AD4E7A8}">
      <dgm:prSet/>
      <dgm:spPr/>
      <dgm:t>
        <a:bodyPr/>
        <a:lstStyle/>
        <a:p>
          <a:endParaRPr lang="en-US"/>
        </a:p>
      </dgm:t>
    </dgm:pt>
    <dgm:pt modelId="{44E2B1AA-2D35-4320-934C-07E0ECBDD100}" type="sibTrans" cxnId="{7B5BBB02-02BD-4B49-96BE-77857AD4E7A8}">
      <dgm:prSet/>
      <dgm:spPr/>
      <dgm:t>
        <a:bodyPr/>
        <a:lstStyle/>
        <a:p>
          <a:endParaRPr lang="en-US"/>
        </a:p>
      </dgm:t>
    </dgm:pt>
    <dgm:pt modelId="{37D65C18-0E1D-4316-8D45-8EDB20F1B61A}" type="pres">
      <dgm:prSet presAssocID="{95D440A1-23E0-4003-AEE2-249D878BE5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FFC883-ED27-4F40-9882-34CDDA00A94C}" type="pres">
      <dgm:prSet presAssocID="{33418959-605F-41B6-AEDB-BB3038DBAA4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384BFF-1CEC-4A21-8A8F-C671BA4FB152}" type="pres">
      <dgm:prSet presAssocID="{1D2094EA-6080-4F5C-B3E4-88212DB027DC}" presName="sibTrans" presStyleCnt="0"/>
      <dgm:spPr/>
    </dgm:pt>
    <dgm:pt modelId="{B525960F-FC22-4488-A009-936D77753FFC}" type="pres">
      <dgm:prSet presAssocID="{98403EA8-597B-442A-8785-203F6B3CE273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AF2B6-C212-4ABC-9552-3D7EDC106862}" type="pres">
      <dgm:prSet presAssocID="{33F3640F-FB01-4B4E-A11E-77BCADCCA1C2}" presName="sibTrans" presStyleCnt="0"/>
      <dgm:spPr/>
    </dgm:pt>
    <dgm:pt modelId="{95CD04E3-EB3B-4637-B657-EEC5B2D163A8}" type="pres">
      <dgm:prSet presAssocID="{8C409777-F0FF-4BF1-84ED-653CC903A1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5BBB02-02BD-4B49-96BE-77857AD4E7A8}" srcId="{95D440A1-23E0-4003-AEE2-249D878BE584}" destId="{8C409777-F0FF-4BF1-84ED-653CC903A13B}" srcOrd="2" destOrd="0" parTransId="{FDAF90AF-D7D7-4520-8C46-B27FF471EECD}" sibTransId="{44E2B1AA-2D35-4320-934C-07E0ECBDD100}"/>
    <dgm:cxn modelId="{39981513-E698-4286-92BC-5DC01440516A}" srcId="{95D440A1-23E0-4003-AEE2-249D878BE584}" destId="{33418959-605F-41B6-AEDB-BB3038DBAA4F}" srcOrd="0" destOrd="0" parTransId="{78EA59D6-3E8C-4F7A-839D-5CC687926208}" sibTransId="{1D2094EA-6080-4F5C-B3E4-88212DB027DC}"/>
    <dgm:cxn modelId="{83CBEA0D-D464-45C5-8F7C-8BC4D806FBB1}" type="presOf" srcId="{33418959-605F-41B6-AEDB-BB3038DBAA4F}" destId="{ADFFC883-ED27-4F40-9882-34CDDA00A94C}" srcOrd="0" destOrd="0" presId="urn:microsoft.com/office/officeart/2005/8/layout/default"/>
    <dgm:cxn modelId="{24A27475-02C6-4A81-B185-BB897CCCB2C6}" srcId="{95D440A1-23E0-4003-AEE2-249D878BE584}" destId="{98403EA8-597B-442A-8785-203F6B3CE273}" srcOrd="1" destOrd="0" parTransId="{D66D9974-8B2E-4F02-93BE-8805EBE04BE4}" sibTransId="{33F3640F-FB01-4B4E-A11E-77BCADCCA1C2}"/>
    <dgm:cxn modelId="{6D6E75C8-063F-4BD1-ACC0-89F4B8A1F252}" type="presOf" srcId="{98403EA8-597B-442A-8785-203F6B3CE273}" destId="{B525960F-FC22-4488-A009-936D77753FFC}" srcOrd="0" destOrd="0" presId="urn:microsoft.com/office/officeart/2005/8/layout/default"/>
    <dgm:cxn modelId="{68088285-4A9B-48EF-B5BE-80E5D8F464A0}" type="presOf" srcId="{95D440A1-23E0-4003-AEE2-249D878BE584}" destId="{37D65C18-0E1D-4316-8D45-8EDB20F1B61A}" srcOrd="0" destOrd="0" presId="urn:microsoft.com/office/officeart/2005/8/layout/default"/>
    <dgm:cxn modelId="{EF7934A5-E23A-4B96-B03B-91B4DFCD175E}" type="presOf" srcId="{8C409777-F0FF-4BF1-84ED-653CC903A13B}" destId="{95CD04E3-EB3B-4637-B657-EEC5B2D163A8}" srcOrd="0" destOrd="0" presId="urn:microsoft.com/office/officeart/2005/8/layout/default"/>
    <dgm:cxn modelId="{6D50F26F-62AF-4F4E-94A7-9AB9244DEBBC}" type="presParOf" srcId="{37D65C18-0E1D-4316-8D45-8EDB20F1B61A}" destId="{ADFFC883-ED27-4F40-9882-34CDDA00A94C}" srcOrd="0" destOrd="0" presId="urn:microsoft.com/office/officeart/2005/8/layout/default"/>
    <dgm:cxn modelId="{9AF28BDA-B6F6-4C0F-A71D-377642974355}" type="presParOf" srcId="{37D65C18-0E1D-4316-8D45-8EDB20F1B61A}" destId="{43384BFF-1CEC-4A21-8A8F-C671BA4FB152}" srcOrd="1" destOrd="0" presId="urn:microsoft.com/office/officeart/2005/8/layout/default"/>
    <dgm:cxn modelId="{D7B1A16B-A6FA-458C-936B-91DF4365CCA2}" type="presParOf" srcId="{37D65C18-0E1D-4316-8D45-8EDB20F1B61A}" destId="{B525960F-FC22-4488-A009-936D77753FFC}" srcOrd="2" destOrd="0" presId="urn:microsoft.com/office/officeart/2005/8/layout/default"/>
    <dgm:cxn modelId="{FDAC8C05-D8D3-4804-B87A-93551CC85111}" type="presParOf" srcId="{37D65C18-0E1D-4316-8D45-8EDB20F1B61A}" destId="{DA0AF2B6-C212-4ABC-9552-3D7EDC106862}" srcOrd="3" destOrd="0" presId="urn:microsoft.com/office/officeart/2005/8/layout/default"/>
    <dgm:cxn modelId="{AD131F04-C363-4AA3-A140-CC88DE8AC5F6}" type="presParOf" srcId="{37D65C18-0E1D-4316-8D45-8EDB20F1B61A}" destId="{95CD04E3-EB3B-4637-B657-EEC5B2D163A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82333C-48DE-4047-987C-106C352C5038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3925906-E50D-4E23-94B9-2BCFFE48F469}">
      <dgm:prSet phldrT="[Text]"/>
      <dgm:spPr>
        <a:solidFill>
          <a:schemeClr val="accent1"/>
        </a:solidFill>
      </dgm:spPr>
      <dgm:t>
        <a:bodyPr/>
        <a:lstStyle/>
        <a:p>
          <a:r>
            <a:rPr lang="en-US" smtClean="0"/>
            <a:t>Opportunity for engagement around attitudes and urban legend at start of Basic Orientation</a:t>
          </a:r>
          <a:endParaRPr lang="en-US"/>
        </a:p>
      </dgm:t>
    </dgm:pt>
    <dgm:pt modelId="{A5C1AB1F-551A-48CC-9BFE-F230341B679D}" type="parTrans" cxnId="{6EAE3E64-BB66-4F4C-A6CD-303382EC1B93}">
      <dgm:prSet/>
      <dgm:spPr/>
      <dgm:t>
        <a:bodyPr/>
        <a:lstStyle/>
        <a:p>
          <a:endParaRPr lang="en-US"/>
        </a:p>
      </dgm:t>
    </dgm:pt>
    <dgm:pt modelId="{C373B37A-7E77-43D1-A3E5-E1826E6BC404}" type="sibTrans" cxnId="{6EAE3E64-BB66-4F4C-A6CD-303382EC1B93}">
      <dgm:prSet/>
      <dgm:spPr/>
      <dgm:t>
        <a:bodyPr/>
        <a:lstStyle/>
        <a:p>
          <a:endParaRPr lang="en-US"/>
        </a:p>
      </dgm:t>
    </dgm:pt>
    <dgm:pt modelId="{F8CF625F-A82D-41F5-A172-998FC9B9BC2B}">
      <dgm:prSet/>
      <dgm:spPr>
        <a:solidFill>
          <a:schemeClr val="accent2"/>
        </a:solidFill>
      </dgm:spPr>
      <dgm:t>
        <a:bodyPr/>
        <a:lstStyle/>
        <a:p>
          <a:r>
            <a:rPr lang="en-US" smtClean="0"/>
            <a:t>Facilitation of discussion brings shared agreements</a:t>
          </a:r>
          <a:endParaRPr lang="en-US" dirty="0" smtClean="0"/>
        </a:p>
      </dgm:t>
    </dgm:pt>
    <dgm:pt modelId="{B19E1688-4796-418F-9153-F9826E19A178}" type="parTrans" cxnId="{4065FCA6-1C98-4AD1-82DB-43C2A35308B6}">
      <dgm:prSet/>
      <dgm:spPr/>
      <dgm:t>
        <a:bodyPr/>
        <a:lstStyle/>
        <a:p>
          <a:endParaRPr lang="en-US"/>
        </a:p>
      </dgm:t>
    </dgm:pt>
    <dgm:pt modelId="{470E29C9-A71F-4483-82D8-351395F99E25}" type="sibTrans" cxnId="{4065FCA6-1C98-4AD1-82DB-43C2A35308B6}">
      <dgm:prSet/>
      <dgm:spPr/>
      <dgm:t>
        <a:bodyPr/>
        <a:lstStyle/>
        <a:p>
          <a:endParaRPr lang="en-US"/>
        </a:p>
      </dgm:t>
    </dgm:pt>
    <dgm:pt modelId="{56CFD7C5-1F19-4AFD-B358-49F4FC9BA83B}">
      <dgm:prSet/>
      <dgm:spPr/>
      <dgm:t>
        <a:bodyPr/>
        <a:lstStyle/>
        <a:p>
          <a:r>
            <a:rPr lang="en-US" dirty="0" smtClean="0"/>
            <a:t>We’ve all heard them – let’s look at some suggested responses</a:t>
          </a:r>
          <a:endParaRPr lang="en-US" dirty="0"/>
        </a:p>
      </dgm:t>
    </dgm:pt>
    <dgm:pt modelId="{41B67EBB-8861-41CE-838F-AC72BFAD4C0C}" type="parTrans" cxnId="{A5B89C08-D44D-48AD-A7C3-4C40FD511261}">
      <dgm:prSet/>
      <dgm:spPr/>
      <dgm:t>
        <a:bodyPr/>
        <a:lstStyle/>
        <a:p>
          <a:endParaRPr lang="en-US"/>
        </a:p>
      </dgm:t>
    </dgm:pt>
    <dgm:pt modelId="{95BA36CA-AA60-4655-9EEC-FCB5E41A1B05}" type="sibTrans" cxnId="{A5B89C08-D44D-48AD-A7C3-4C40FD511261}">
      <dgm:prSet/>
      <dgm:spPr/>
      <dgm:t>
        <a:bodyPr/>
        <a:lstStyle/>
        <a:p>
          <a:endParaRPr lang="en-US"/>
        </a:p>
      </dgm:t>
    </dgm:pt>
    <dgm:pt modelId="{AB98D6B0-C275-4CB1-AE49-28C43A6DD16D}" type="pres">
      <dgm:prSet presAssocID="{1E82333C-48DE-4047-987C-106C352C503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FE101D-2623-4B51-86E6-BA4FFEA098BE}" type="pres">
      <dgm:prSet presAssocID="{03925906-E50D-4E23-94B9-2BCFFE48F46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5ED33-64EC-4ABA-8064-6256D0A42196}" type="pres">
      <dgm:prSet presAssocID="{C373B37A-7E77-43D1-A3E5-E1826E6BC404}" presName="sibTrans" presStyleCnt="0"/>
      <dgm:spPr/>
    </dgm:pt>
    <dgm:pt modelId="{98E922B2-67BB-4D6F-956A-92586EBF54B2}" type="pres">
      <dgm:prSet presAssocID="{F8CF625F-A82D-41F5-A172-998FC9B9BC2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902CE-2069-47AB-913E-9D8F4F2E3214}" type="pres">
      <dgm:prSet presAssocID="{470E29C9-A71F-4483-82D8-351395F99E25}" presName="sibTrans" presStyleCnt="0"/>
      <dgm:spPr/>
    </dgm:pt>
    <dgm:pt modelId="{AF7B2B3D-33F4-4562-BCBD-963F9AF4C9D4}" type="pres">
      <dgm:prSet presAssocID="{56CFD7C5-1F19-4AFD-B358-49F4FC9BA83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19E45-6780-4C2A-B892-C7BFB99BE6C1}" type="presOf" srcId="{1E82333C-48DE-4047-987C-106C352C5038}" destId="{AB98D6B0-C275-4CB1-AE49-28C43A6DD16D}" srcOrd="0" destOrd="0" presId="urn:microsoft.com/office/officeart/2005/8/layout/default"/>
    <dgm:cxn modelId="{3414472A-41FB-4686-8E53-4DB3A9069A4A}" type="presOf" srcId="{56CFD7C5-1F19-4AFD-B358-49F4FC9BA83B}" destId="{AF7B2B3D-33F4-4562-BCBD-963F9AF4C9D4}" srcOrd="0" destOrd="0" presId="urn:microsoft.com/office/officeart/2005/8/layout/default"/>
    <dgm:cxn modelId="{8992908E-BF8F-4396-9560-783C4712F017}" type="presOf" srcId="{03925906-E50D-4E23-94B9-2BCFFE48F469}" destId="{66FE101D-2623-4B51-86E6-BA4FFEA098BE}" srcOrd="0" destOrd="0" presId="urn:microsoft.com/office/officeart/2005/8/layout/default"/>
    <dgm:cxn modelId="{4065FCA6-1C98-4AD1-82DB-43C2A35308B6}" srcId="{1E82333C-48DE-4047-987C-106C352C5038}" destId="{F8CF625F-A82D-41F5-A172-998FC9B9BC2B}" srcOrd="1" destOrd="0" parTransId="{B19E1688-4796-418F-9153-F9826E19A178}" sibTransId="{470E29C9-A71F-4483-82D8-351395F99E25}"/>
    <dgm:cxn modelId="{0285021A-5C1C-4D14-B407-FD53F5E033D0}" type="presOf" srcId="{F8CF625F-A82D-41F5-A172-998FC9B9BC2B}" destId="{98E922B2-67BB-4D6F-956A-92586EBF54B2}" srcOrd="0" destOrd="0" presId="urn:microsoft.com/office/officeart/2005/8/layout/default"/>
    <dgm:cxn modelId="{6EAE3E64-BB66-4F4C-A6CD-303382EC1B93}" srcId="{1E82333C-48DE-4047-987C-106C352C5038}" destId="{03925906-E50D-4E23-94B9-2BCFFE48F469}" srcOrd="0" destOrd="0" parTransId="{A5C1AB1F-551A-48CC-9BFE-F230341B679D}" sibTransId="{C373B37A-7E77-43D1-A3E5-E1826E6BC404}"/>
    <dgm:cxn modelId="{A5B89C08-D44D-48AD-A7C3-4C40FD511261}" srcId="{1E82333C-48DE-4047-987C-106C352C5038}" destId="{56CFD7C5-1F19-4AFD-B358-49F4FC9BA83B}" srcOrd="2" destOrd="0" parTransId="{41B67EBB-8861-41CE-838F-AC72BFAD4C0C}" sibTransId="{95BA36CA-AA60-4655-9EEC-FCB5E41A1B05}"/>
    <dgm:cxn modelId="{F2DD16E1-35A6-433D-8120-3CC9D5F3AC2B}" type="presParOf" srcId="{AB98D6B0-C275-4CB1-AE49-28C43A6DD16D}" destId="{66FE101D-2623-4B51-86E6-BA4FFEA098BE}" srcOrd="0" destOrd="0" presId="urn:microsoft.com/office/officeart/2005/8/layout/default"/>
    <dgm:cxn modelId="{AC7CAD8C-E8E9-4218-A706-7BA440F6C590}" type="presParOf" srcId="{AB98D6B0-C275-4CB1-AE49-28C43A6DD16D}" destId="{5DC5ED33-64EC-4ABA-8064-6256D0A42196}" srcOrd="1" destOrd="0" presId="urn:microsoft.com/office/officeart/2005/8/layout/default"/>
    <dgm:cxn modelId="{963FF37F-D7A7-44FE-B5E7-DF48166836D1}" type="presParOf" srcId="{AB98D6B0-C275-4CB1-AE49-28C43A6DD16D}" destId="{98E922B2-67BB-4D6F-956A-92586EBF54B2}" srcOrd="2" destOrd="0" presId="urn:microsoft.com/office/officeart/2005/8/layout/default"/>
    <dgm:cxn modelId="{14364950-B547-480D-959E-045D79BA0E99}" type="presParOf" srcId="{AB98D6B0-C275-4CB1-AE49-28C43A6DD16D}" destId="{B27902CE-2069-47AB-913E-9D8F4F2E3214}" srcOrd="3" destOrd="0" presId="urn:microsoft.com/office/officeart/2005/8/layout/default"/>
    <dgm:cxn modelId="{64FEF538-DC76-4CF3-930B-081ED192ADA0}" type="presParOf" srcId="{AB98D6B0-C275-4CB1-AE49-28C43A6DD16D}" destId="{AF7B2B3D-33F4-4562-BCBD-963F9AF4C9D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FFBBA-B537-45D4-A47E-C44166627E9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036FDE-6CB8-4F31-A569-56E1FAE926EB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Request from </a:t>
          </a:r>
          <a:r>
            <a:rPr lang="en-US" dirty="0" err="1" smtClean="0"/>
            <a:t>CalSWEC</a:t>
          </a:r>
          <a:r>
            <a:rPr lang="en-US" dirty="0" smtClean="0"/>
            <a:t> regarding Core 3.0 for single case example</a:t>
          </a:r>
          <a:endParaRPr lang="en-US" dirty="0"/>
        </a:p>
      </dgm:t>
    </dgm:pt>
    <dgm:pt modelId="{9172B282-6480-46AE-9C93-4E734FEA28CE}" type="parTrans" cxnId="{D0FD9106-2BA7-4C35-BDE8-38D9C14DE54E}">
      <dgm:prSet/>
      <dgm:spPr/>
      <dgm:t>
        <a:bodyPr/>
        <a:lstStyle/>
        <a:p>
          <a:endParaRPr lang="en-US"/>
        </a:p>
      </dgm:t>
    </dgm:pt>
    <dgm:pt modelId="{C7F3EBE7-8FAD-425C-B85A-598C3D5F3AC7}" type="sibTrans" cxnId="{D0FD9106-2BA7-4C35-BDE8-38D9C14DE54E}">
      <dgm:prSet/>
      <dgm:spPr/>
      <dgm:t>
        <a:bodyPr/>
        <a:lstStyle/>
        <a:p>
          <a:endParaRPr lang="en-US"/>
        </a:p>
      </dgm:t>
    </dgm:pt>
    <dgm:pt modelId="{1FB30594-F3FE-490F-BFF0-43AD121A5F88}">
      <dgm:prSet/>
      <dgm:spPr>
        <a:solidFill>
          <a:schemeClr val="accent2"/>
        </a:solidFill>
      </dgm:spPr>
      <dgm:t>
        <a:bodyPr/>
        <a:lstStyle/>
        <a:p>
          <a:r>
            <a:rPr lang="en-US" smtClean="0"/>
            <a:t>More time to focus practice strategies for completing tools with families</a:t>
          </a:r>
          <a:endParaRPr lang="en-US" dirty="0" smtClean="0"/>
        </a:p>
      </dgm:t>
    </dgm:pt>
    <dgm:pt modelId="{CBECA1C9-24FF-43D3-9D95-872A707CDF5E}" type="parTrans" cxnId="{CEA1CE05-DC42-40D1-A23A-66F8C1081DE2}">
      <dgm:prSet/>
      <dgm:spPr/>
      <dgm:t>
        <a:bodyPr/>
        <a:lstStyle/>
        <a:p>
          <a:endParaRPr lang="en-US"/>
        </a:p>
      </dgm:t>
    </dgm:pt>
    <dgm:pt modelId="{422E8E31-9AC0-4E3C-B631-38C44AFF3C2F}" type="sibTrans" cxnId="{CEA1CE05-DC42-40D1-A23A-66F8C1081DE2}">
      <dgm:prSet/>
      <dgm:spPr/>
      <dgm:t>
        <a:bodyPr/>
        <a:lstStyle/>
        <a:p>
          <a:endParaRPr lang="en-US"/>
        </a:p>
      </dgm:t>
    </dgm:pt>
    <dgm:pt modelId="{2E3F9288-1631-46F5-96BA-BD024B2BC7C3}">
      <dgm:prSet/>
      <dgm:spPr/>
      <dgm:t>
        <a:bodyPr/>
        <a:lstStyle/>
        <a:p>
          <a:r>
            <a:rPr lang="en-US" dirty="0" smtClean="0"/>
            <a:t>Built in a variety of complex issues that mirrors daily practice</a:t>
          </a:r>
          <a:endParaRPr lang="en-US" dirty="0"/>
        </a:p>
      </dgm:t>
    </dgm:pt>
    <dgm:pt modelId="{BC290456-84DC-44AD-98E4-B9D740EF0F0E}" type="parTrans" cxnId="{44E6048F-C8E5-4718-8742-531668376651}">
      <dgm:prSet/>
      <dgm:spPr/>
      <dgm:t>
        <a:bodyPr/>
        <a:lstStyle/>
        <a:p>
          <a:endParaRPr lang="en-US"/>
        </a:p>
      </dgm:t>
    </dgm:pt>
    <dgm:pt modelId="{507F1F0F-8FA8-4F59-A7A4-4E8C7A0931D2}" type="sibTrans" cxnId="{44E6048F-C8E5-4718-8742-531668376651}">
      <dgm:prSet/>
      <dgm:spPr/>
      <dgm:t>
        <a:bodyPr/>
        <a:lstStyle/>
        <a:p>
          <a:endParaRPr lang="en-US"/>
        </a:p>
      </dgm:t>
    </dgm:pt>
    <dgm:pt modelId="{7330A9E6-422D-4DDE-8428-4A39DF1BACF9}" type="pres">
      <dgm:prSet presAssocID="{3A0FFBBA-B537-45D4-A47E-C44166627E9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9B6FFA-6AE2-4E2E-AF5C-C8D661A1DD7F}" type="pres">
      <dgm:prSet presAssocID="{3B036FDE-6CB8-4F31-A569-56E1FAE926E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0CE66-AB93-4AC8-BC84-F01A15FE533D}" type="pres">
      <dgm:prSet presAssocID="{C7F3EBE7-8FAD-425C-B85A-598C3D5F3AC7}" presName="sibTrans" presStyleCnt="0"/>
      <dgm:spPr/>
    </dgm:pt>
    <dgm:pt modelId="{E74A2541-EEEE-4E1B-950C-215856BAF672}" type="pres">
      <dgm:prSet presAssocID="{1FB30594-F3FE-490F-BFF0-43AD121A5F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91AB4A-E45A-4A76-A455-8EA9F101F474}" type="pres">
      <dgm:prSet presAssocID="{422E8E31-9AC0-4E3C-B631-38C44AFF3C2F}" presName="sibTrans" presStyleCnt="0"/>
      <dgm:spPr/>
    </dgm:pt>
    <dgm:pt modelId="{29D14057-16CC-4DA8-958A-2A601F492037}" type="pres">
      <dgm:prSet presAssocID="{2E3F9288-1631-46F5-96BA-BD024B2BC7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157918-29C2-42FE-BEAC-EFAEC38651AE}" type="presOf" srcId="{2E3F9288-1631-46F5-96BA-BD024B2BC7C3}" destId="{29D14057-16CC-4DA8-958A-2A601F492037}" srcOrd="0" destOrd="0" presId="urn:microsoft.com/office/officeart/2005/8/layout/default"/>
    <dgm:cxn modelId="{44E6048F-C8E5-4718-8742-531668376651}" srcId="{3A0FFBBA-B537-45D4-A47E-C44166627E97}" destId="{2E3F9288-1631-46F5-96BA-BD024B2BC7C3}" srcOrd="2" destOrd="0" parTransId="{BC290456-84DC-44AD-98E4-B9D740EF0F0E}" sibTransId="{507F1F0F-8FA8-4F59-A7A4-4E8C7A0931D2}"/>
    <dgm:cxn modelId="{269C1391-619E-45CC-A0E7-0E8FD4958A74}" type="presOf" srcId="{3A0FFBBA-B537-45D4-A47E-C44166627E97}" destId="{7330A9E6-422D-4DDE-8428-4A39DF1BACF9}" srcOrd="0" destOrd="0" presId="urn:microsoft.com/office/officeart/2005/8/layout/default"/>
    <dgm:cxn modelId="{62E0A794-EFB0-4E6F-B5B5-134CE0465161}" type="presOf" srcId="{3B036FDE-6CB8-4F31-A569-56E1FAE926EB}" destId="{209B6FFA-6AE2-4E2E-AF5C-C8D661A1DD7F}" srcOrd="0" destOrd="0" presId="urn:microsoft.com/office/officeart/2005/8/layout/default"/>
    <dgm:cxn modelId="{D0FD9106-2BA7-4C35-BDE8-38D9C14DE54E}" srcId="{3A0FFBBA-B537-45D4-A47E-C44166627E97}" destId="{3B036FDE-6CB8-4F31-A569-56E1FAE926EB}" srcOrd="0" destOrd="0" parTransId="{9172B282-6480-46AE-9C93-4E734FEA28CE}" sibTransId="{C7F3EBE7-8FAD-425C-B85A-598C3D5F3AC7}"/>
    <dgm:cxn modelId="{FD584998-56F2-4293-BC7C-238B62B01CA1}" type="presOf" srcId="{1FB30594-F3FE-490F-BFF0-43AD121A5F88}" destId="{E74A2541-EEEE-4E1B-950C-215856BAF672}" srcOrd="0" destOrd="0" presId="urn:microsoft.com/office/officeart/2005/8/layout/default"/>
    <dgm:cxn modelId="{CEA1CE05-DC42-40D1-A23A-66F8C1081DE2}" srcId="{3A0FFBBA-B537-45D4-A47E-C44166627E97}" destId="{1FB30594-F3FE-490F-BFF0-43AD121A5F88}" srcOrd="1" destOrd="0" parTransId="{CBECA1C9-24FF-43D3-9D95-872A707CDF5E}" sibTransId="{422E8E31-9AC0-4E3C-B631-38C44AFF3C2F}"/>
    <dgm:cxn modelId="{525F641D-24F3-4DF3-A5C7-1844F7F5619E}" type="presParOf" srcId="{7330A9E6-422D-4DDE-8428-4A39DF1BACF9}" destId="{209B6FFA-6AE2-4E2E-AF5C-C8D661A1DD7F}" srcOrd="0" destOrd="0" presId="urn:microsoft.com/office/officeart/2005/8/layout/default"/>
    <dgm:cxn modelId="{707432C8-F51E-4385-9AFE-888D041CFC37}" type="presParOf" srcId="{7330A9E6-422D-4DDE-8428-4A39DF1BACF9}" destId="{AAB0CE66-AB93-4AC8-BC84-F01A15FE533D}" srcOrd="1" destOrd="0" presId="urn:microsoft.com/office/officeart/2005/8/layout/default"/>
    <dgm:cxn modelId="{B6F1CB1E-8BD8-49F2-AFD9-9BE1C83A201F}" type="presParOf" srcId="{7330A9E6-422D-4DDE-8428-4A39DF1BACF9}" destId="{E74A2541-EEEE-4E1B-950C-215856BAF672}" srcOrd="2" destOrd="0" presId="urn:microsoft.com/office/officeart/2005/8/layout/default"/>
    <dgm:cxn modelId="{5179BCC8-2659-475F-A555-7FE33CB6A52F}" type="presParOf" srcId="{7330A9E6-422D-4DDE-8428-4A39DF1BACF9}" destId="{D691AB4A-E45A-4A76-A455-8EA9F101F474}" srcOrd="3" destOrd="0" presId="urn:microsoft.com/office/officeart/2005/8/layout/default"/>
    <dgm:cxn modelId="{CEE90C35-675C-414B-BDF5-336EEA9FA963}" type="presParOf" srcId="{7330A9E6-422D-4DDE-8428-4A39DF1BACF9}" destId="{29D14057-16CC-4DA8-958A-2A601F49203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9F5203A-64C3-41B7-9DBE-F9509775F470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F4D28205-E78E-4A65-8B2A-806A8B796075}">
      <dgm:prSet phldrT="[Text]"/>
      <dgm:spPr>
        <a:solidFill>
          <a:schemeClr val="accent1"/>
        </a:solidFill>
      </dgm:spPr>
      <dgm:t>
        <a:bodyPr/>
        <a:lstStyle/>
        <a:p>
          <a:r>
            <a:rPr lang="en-US" smtClean="0"/>
            <a:t>Started with Harding/Layer case example</a:t>
          </a:r>
          <a:endParaRPr lang="en-US"/>
        </a:p>
      </dgm:t>
    </dgm:pt>
    <dgm:pt modelId="{2B6A0469-5248-43FE-9678-284EA5862384}" type="parTrans" cxnId="{DC2155B7-026C-49CB-994D-2CAC6ECDDD08}">
      <dgm:prSet/>
      <dgm:spPr/>
      <dgm:t>
        <a:bodyPr/>
        <a:lstStyle/>
        <a:p>
          <a:endParaRPr lang="en-US"/>
        </a:p>
      </dgm:t>
    </dgm:pt>
    <dgm:pt modelId="{50BAF520-C9FD-42AE-BACC-2E0B4199D272}" type="sibTrans" cxnId="{DC2155B7-026C-49CB-994D-2CAC6ECDDD08}">
      <dgm:prSet/>
      <dgm:spPr/>
      <dgm:t>
        <a:bodyPr/>
        <a:lstStyle/>
        <a:p>
          <a:endParaRPr lang="en-US"/>
        </a:p>
      </dgm:t>
    </dgm:pt>
    <dgm:pt modelId="{AABB4F45-C21A-4B16-86EB-05466B977730}">
      <dgm:prSet/>
      <dgm:spPr>
        <a:solidFill>
          <a:schemeClr val="accent2"/>
        </a:solidFill>
      </dgm:spPr>
      <dgm:t>
        <a:bodyPr/>
        <a:lstStyle/>
        <a:p>
          <a:r>
            <a:rPr lang="en-US" smtClean="0"/>
            <a:t>Consultation with both CalSWEC AND field staff</a:t>
          </a:r>
          <a:endParaRPr lang="en-US" dirty="0" smtClean="0"/>
        </a:p>
      </dgm:t>
    </dgm:pt>
    <dgm:pt modelId="{FA38A4F8-DFA4-4A15-920F-A9F278834313}" type="parTrans" cxnId="{9F5CEC50-1D08-4508-B1DC-C186F4766531}">
      <dgm:prSet/>
      <dgm:spPr/>
      <dgm:t>
        <a:bodyPr/>
        <a:lstStyle/>
        <a:p>
          <a:endParaRPr lang="en-US"/>
        </a:p>
      </dgm:t>
    </dgm:pt>
    <dgm:pt modelId="{5751AEB6-1949-4371-BD71-3C2E2CCAB543}" type="sibTrans" cxnId="{9F5CEC50-1D08-4508-B1DC-C186F4766531}">
      <dgm:prSet/>
      <dgm:spPr/>
      <dgm:t>
        <a:bodyPr/>
        <a:lstStyle/>
        <a:p>
          <a:endParaRPr lang="en-US"/>
        </a:p>
      </dgm:t>
    </dgm:pt>
    <dgm:pt modelId="{FD4162C4-CEDE-410F-AE74-F1C549BFBE81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Development of case example by CRC</a:t>
          </a:r>
        </a:p>
      </dgm:t>
    </dgm:pt>
    <dgm:pt modelId="{37EB86C0-7656-45EC-9C7D-69A0033F099A}" type="parTrans" cxnId="{5D3394D6-BDF9-4EE5-A72F-CF41EBF15EFB}">
      <dgm:prSet/>
      <dgm:spPr/>
      <dgm:t>
        <a:bodyPr/>
        <a:lstStyle/>
        <a:p>
          <a:endParaRPr lang="en-US"/>
        </a:p>
      </dgm:t>
    </dgm:pt>
    <dgm:pt modelId="{73B2DA7D-BFEB-434D-AC7B-E89E28581BB3}" type="sibTrans" cxnId="{5D3394D6-BDF9-4EE5-A72F-CF41EBF15EFB}">
      <dgm:prSet/>
      <dgm:spPr/>
      <dgm:t>
        <a:bodyPr/>
        <a:lstStyle/>
        <a:p>
          <a:endParaRPr lang="en-US"/>
        </a:p>
      </dgm:t>
    </dgm:pt>
    <dgm:pt modelId="{5AADF5CF-CD00-463D-B506-A46BE4C229FB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Multiple scorers: internal CRC and field workers</a:t>
          </a:r>
          <a:endParaRPr lang="en-US" dirty="0"/>
        </a:p>
      </dgm:t>
    </dgm:pt>
    <dgm:pt modelId="{9D005159-71D0-455D-BD93-C13F08C47754}" type="parTrans" cxnId="{FC7C8FA9-B981-4C98-BF89-3A0E9126663C}">
      <dgm:prSet/>
      <dgm:spPr/>
      <dgm:t>
        <a:bodyPr/>
        <a:lstStyle/>
        <a:p>
          <a:endParaRPr lang="en-US"/>
        </a:p>
      </dgm:t>
    </dgm:pt>
    <dgm:pt modelId="{1C8FA925-12F2-46AB-91C8-2F0D69921FB9}" type="sibTrans" cxnId="{FC7C8FA9-B981-4C98-BF89-3A0E9126663C}">
      <dgm:prSet/>
      <dgm:spPr/>
      <dgm:t>
        <a:bodyPr/>
        <a:lstStyle/>
        <a:p>
          <a:endParaRPr lang="en-US"/>
        </a:p>
      </dgm:t>
    </dgm:pt>
    <dgm:pt modelId="{F88929C8-94C5-45CC-BDFB-BF10787F012C}" type="pres">
      <dgm:prSet presAssocID="{19F5203A-64C3-41B7-9DBE-F9509775F470}" presName="CompostProcess" presStyleCnt="0">
        <dgm:presLayoutVars>
          <dgm:dir/>
          <dgm:resizeHandles val="exact"/>
        </dgm:presLayoutVars>
      </dgm:prSet>
      <dgm:spPr/>
    </dgm:pt>
    <dgm:pt modelId="{B754C686-EEAE-466C-8F0E-912553416575}" type="pres">
      <dgm:prSet presAssocID="{19F5203A-64C3-41B7-9DBE-F9509775F470}" presName="arrow" presStyleLbl="bgShp" presStyleIdx="0" presStyleCnt="1"/>
      <dgm:spPr>
        <a:solidFill>
          <a:schemeClr val="accent5"/>
        </a:solidFill>
      </dgm:spPr>
    </dgm:pt>
    <dgm:pt modelId="{E64CD77E-46FA-47F3-8F65-8BE0BDA81275}" type="pres">
      <dgm:prSet presAssocID="{19F5203A-64C3-41B7-9DBE-F9509775F470}" presName="linearProcess" presStyleCnt="0"/>
      <dgm:spPr/>
    </dgm:pt>
    <dgm:pt modelId="{23099564-386E-442B-9BA6-C22E6EA0A9AC}" type="pres">
      <dgm:prSet presAssocID="{F4D28205-E78E-4A65-8B2A-806A8B796075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47E31-15C9-4FF9-93D8-26D9CC543987}" type="pres">
      <dgm:prSet presAssocID="{50BAF520-C9FD-42AE-BACC-2E0B4199D272}" presName="sibTrans" presStyleCnt="0"/>
      <dgm:spPr/>
    </dgm:pt>
    <dgm:pt modelId="{E198C451-7E38-4B1B-BC82-BCFCEB9BBD2B}" type="pres">
      <dgm:prSet presAssocID="{AABB4F45-C21A-4B16-86EB-05466B977730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21BAF-D28E-4AF0-B3B3-D2C3DBD3AF91}" type="pres">
      <dgm:prSet presAssocID="{5751AEB6-1949-4371-BD71-3C2E2CCAB543}" presName="sibTrans" presStyleCnt="0"/>
      <dgm:spPr/>
    </dgm:pt>
    <dgm:pt modelId="{F35B061C-D58F-4104-87DD-F8EAA28CE01A}" type="pres">
      <dgm:prSet presAssocID="{FD4162C4-CEDE-410F-AE74-F1C549BFBE81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85C73E-D316-4D42-97B5-7F94A611038E}" type="pres">
      <dgm:prSet presAssocID="{73B2DA7D-BFEB-434D-AC7B-E89E28581BB3}" presName="sibTrans" presStyleCnt="0"/>
      <dgm:spPr/>
    </dgm:pt>
    <dgm:pt modelId="{CA575B61-CA30-40B3-88E7-EC0F20E46FC4}" type="pres">
      <dgm:prSet presAssocID="{5AADF5CF-CD00-463D-B506-A46BE4C229F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CEC50-1D08-4508-B1DC-C186F4766531}" srcId="{19F5203A-64C3-41B7-9DBE-F9509775F470}" destId="{AABB4F45-C21A-4B16-86EB-05466B977730}" srcOrd="1" destOrd="0" parTransId="{FA38A4F8-DFA4-4A15-920F-A9F278834313}" sibTransId="{5751AEB6-1949-4371-BD71-3C2E2CCAB543}"/>
    <dgm:cxn modelId="{B2E674E8-A662-437C-BD48-B97568B1226E}" type="presOf" srcId="{FD4162C4-CEDE-410F-AE74-F1C549BFBE81}" destId="{F35B061C-D58F-4104-87DD-F8EAA28CE01A}" srcOrd="0" destOrd="0" presId="urn:microsoft.com/office/officeart/2005/8/layout/hProcess9"/>
    <dgm:cxn modelId="{3AC33376-39A2-489C-A471-E296CEA58D0B}" type="presOf" srcId="{AABB4F45-C21A-4B16-86EB-05466B977730}" destId="{E198C451-7E38-4B1B-BC82-BCFCEB9BBD2B}" srcOrd="0" destOrd="0" presId="urn:microsoft.com/office/officeart/2005/8/layout/hProcess9"/>
    <dgm:cxn modelId="{E83C2AB7-6F71-42C1-884B-63634474C641}" type="presOf" srcId="{5AADF5CF-CD00-463D-B506-A46BE4C229FB}" destId="{CA575B61-CA30-40B3-88E7-EC0F20E46FC4}" srcOrd="0" destOrd="0" presId="urn:microsoft.com/office/officeart/2005/8/layout/hProcess9"/>
    <dgm:cxn modelId="{6B75A568-1CA4-4DC2-A13E-879FB7B47C36}" type="presOf" srcId="{19F5203A-64C3-41B7-9DBE-F9509775F470}" destId="{F88929C8-94C5-45CC-BDFB-BF10787F012C}" srcOrd="0" destOrd="0" presId="urn:microsoft.com/office/officeart/2005/8/layout/hProcess9"/>
    <dgm:cxn modelId="{DC2155B7-026C-49CB-994D-2CAC6ECDDD08}" srcId="{19F5203A-64C3-41B7-9DBE-F9509775F470}" destId="{F4D28205-E78E-4A65-8B2A-806A8B796075}" srcOrd="0" destOrd="0" parTransId="{2B6A0469-5248-43FE-9678-284EA5862384}" sibTransId="{50BAF520-C9FD-42AE-BACC-2E0B4199D272}"/>
    <dgm:cxn modelId="{FC7C8FA9-B981-4C98-BF89-3A0E9126663C}" srcId="{19F5203A-64C3-41B7-9DBE-F9509775F470}" destId="{5AADF5CF-CD00-463D-B506-A46BE4C229FB}" srcOrd="3" destOrd="0" parTransId="{9D005159-71D0-455D-BD93-C13F08C47754}" sibTransId="{1C8FA925-12F2-46AB-91C8-2F0D69921FB9}"/>
    <dgm:cxn modelId="{A52404A6-3C79-4614-8C33-C1E2AFD99464}" type="presOf" srcId="{F4D28205-E78E-4A65-8B2A-806A8B796075}" destId="{23099564-386E-442B-9BA6-C22E6EA0A9AC}" srcOrd="0" destOrd="0" presId="urn:microsoft.com/office/officeart/2005/8/layout/hProcess9"/>
    <dgm:cxn modelId="{5D3394D6-BDF9-4EE5-A72F-CF41EBF15EFB}" srcId="{19F5203A-64C3-41B7-9DBE-F9509775F470}" destId="{FD4162C4-CEDE-410F-AE74-F1C549BFBE81}" srcOrd="2" destOrd="0" parTransId="{37EB86C0-7656-45EC-9C7D-69A0033F099A}" sibTransId="{73B2DA7D-BFEB-434D-AC7B-E89E28581BB3}"/>
    <dgm:cxn modelId="{F2D7E3B7-277B-4567-809C-A90860433070}" type="presParOf" srcId="{F88929C8-94C5-45CC-BDFB-BF10787F012C}" destId="{B754C686-EEAE-466C-8F0E-912553416575}" srcOrd="0" destOrd="0" presId="urn:microsoft.com/office/officeart/2005/8/layout/hProcess9"/>
    <dgm:cxn modelId="{E62A7EC8-0975-49B3-83AC-EFC1E22929B3}" type="presParOf" srcId="{F88929C8-94C5-45CC-BDFB-BF10787F012C}" destId="{E64CD77E-46FA-47F3-8F65-8BE0BDA81275}" srcOrd="1" destOrd="0" presId="urn:microsoft.com/office/officeart/2005/8/layout/hProcess9"/>
    <dgm:cxn modelId="{1F1A6D4D-1D84-4512-9077-65140C4D8802}" type="presParOf" srcId="{E64CD77E-46FA-47F3-8F65-8BE0BDA81275}" destId="{23099564-386E-442B-9BA6-C22E6EA0A9AC}" srcOrd="0" destOrd="0" presId="urn:microsoft.com/office/officeart/2005/8/layout/hProcess9"/>
    <dgm:cxn modelId="{2ACF2CFE-7DA7-4E5A-8B36-25B20170E3DB}" type="presParOf" srcId="{E64CD77E-46FA-47F3-8F65-8BE0BDA81275}" destId="{54D47E31-15C9-4FF9-93D8-26D9CC543987}" srcOrd="1" destOrd="0" presId="urn:microsoft.com/office/officeart/2005/8/layout/hProcess9"/>
    <dgm:cxn modelId="{8BAB0747-AF8F-4B60-95C7-3297FC7781E0}" type="presParOf" srcId="{E64CD77E-46FA-47F3-8F65-8BE0BDA81275}" destId="{E198C451-7E38-4B1B-BC82-BCFCEB9BBD2B}" srcOrd="2" destOrd="0" presId="urn:microsoft.com/office/officeart/2005/8/layout/hProcess9"/>
    <dgm:cxn modelId="{55D1C2CA-A3EE-4470-9A4F-1C02D3509769}" type="presParOf" srcId="{E64CD77E-46FA-47F3-8F65-8BE0BDA81275}" destId="{56421BAF-D28E-4AF0-B3B3-D2C3DBD3AF91}" srcOrd="3" destOrd="0" presId="urn:microsoft.com/office/officeart/2005/8/layout/hProcess9"/>
    <dgm:cxn modelId="{4B78B487-4917-4338-AA8D-82DECCFC3961}" type="presParOf" srcId="{E64CD77E-46FA-47F3-8F65-8BE0BDA81275}" destId="{F35B061C-D58F-4104-87DD-F8EAA28CE01A}" srcOrd="4" destOrd="0" presId="urn:microsoft.com/office/officeart/2005/8/layout/hProcess9"/>
    <dgm:cxn modelId="{986D7C98-2786-4ADF-81F1-63CA4AA59211}" type="presParOf" srcId="{E64CD77E-46FA-47F3-8F65-8BE0BDA81275}" destId="{E185C73E-D316-4D42-97B5-7F94A611038E}" srcOrd="5" destOrd="0" presId="urn:microsoft.com/office/officeart/2005/8/layout/hProcess9"/>
    <dgm:cxn modelId="{F639968D-5B2E-4E3B-91B2-F19C48C4FD8E}" type="presParOf" srcId="{E64CD77E-46FA-47F3-8F65-8BE0BDA81275}" destId="{CA575B61-CA30-40B3-88E7-EC0F20E46FC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F80DBF-FC70-462A-AD0D-189C37643FC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4CB5AE7-4573-4A0A-A5D1-77B69D40A9D5}">
      <dgm:prSet phldrT="[Text]"/>
      <dgm:spPr>
        <a:solidFill>
          <a:schemeClr val="accent1"/>
        </a:solidFill>
      </dgm:spPr>
      <dgm:t>
        <a:bodyPr/>
        <a:lstStyle/>
        <a:p>
          <a:r>
            <a:rPr lang="en-US" dirty="0" smtClean="0"/>
            <a:t>Participants will need to think through households and caregivers carefully</a:t>
          </a:r>
          <a:endParaRPr lang="en-US" dirty="0"/>
        </a:p>
      </dgm:t>
    </dgm:pt>
    <dgm:pt modelId="{54DCDB88-6403-470F-B876-A1C9586D1CCF}" type="parTrans" cxnId="{829AF8DB-291F-486D-89B3-CA5BB82A1656}">
      <dgm:prSet/>
      <dgm:spPr/>
      <dgm:t>
        <a:bodyPr/>
        <a:lstStyle/>
        <a:p>
          <a:endParaRPr lang="en-US"/>
        </a:p>
      </dgm:t>
    </dgm:pt>
    <dgm:pt modelId="{8214DEB2-C25C-4400-AB5D-33B4F2446516}" type="sibTrans" cxnId="{829AF8DB-291F-486D-89B3-CA5BB82A1656}">
      <dgm:prSet/>
      <dgm:spPr/>
      <dgm:t>
        <a:bodyPr/>
        <a:lstStyle/>
        <a:p>
          <a:endParaRPr lang="en-US"/>
        </a:p>
      </dgm:t>
    </dgm:pt>
    <dgm:pt modelId="{ED554BDF-1997-42E5-9079-29F83CB3695E}">
      <dgm:prSet/>
      <dgm:spPr>
        <a:solidFill>
          <a:schemeClr val="accent2"/>
        </a:solidFill>
      </dgm:spPr>
      <dgm:t>
        <a:bodyPr/>
        <a:lstStyle/>
        <a:p>
          <a:r>
            <a:rPr lang="en-US" smtClean="0"/>
            <a:t>Models how SDM tools are used with families</a:t>
          </a:r>
          <a:endParaRPr lang="en-US" dirty="0" smtClean="0"/>
        </a:p>
      </dgm:t>
    </dgm:pt>
    <dgm:pt modelId="{C7EE5FB7-0DE4-4EBC-B17B-5039A05268F9}" type="parTrans" cxnId="{F8F9CAF2-16E4-4995-A065-A6751392D806}">
      <dgm:prSet/>
      <dgm:spPr/>
      <dgm:t>
        <a:bodyPr/>
        <a:lstStyle/>
        <a:p>
          <a:endParaRPr lang="en-US"/>
        </a:p>
      </dgm:t>
    </dgm:pt>
    <dgm:pt modelId="{91D51041-91B4-4D11-B51A-3158D59440BA}" type="sibTrans" cxnId="{F8F9CAF2-16E4-4995-A065-A6751392D806}">
      <dgm:prSet/>
      <dgm:spPr/>
      <dgm:t>
        <a:bodyPr/>
        <a:lstStyle/>
        <a:p>
          <a:endParaRPr lang="en-US"/>
        </a:p>
      </dgm:t>
    </dgm:pt>
    <dgm:pt modelId="{137AFBD9-84DE-45F0-AC5D-83D6016CED5D}">
      <dgm:prSet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Replicates reality of how tools are used to replicate assessment processes with families</a:t>
          </a:r>
        </a:p>
      </dgm:t>
    </dgm:pt>
    <dgm:pt modelId="{03DC314C-DC68-4A87-98C3-4CFFA1AA1550}" type="parTrans" cxnId="{2C052AD5-F736-49DB-9669-B7CE06CD9977}">
      <dgm:prSet/>
      <dgm:spPr/>
      <dgm:t>
        <a:bodyPr/>
        <a:lstStyle/>
        <a:p>
          <a:endParaRPr lang="en-US"/>
        </a:p>
      </dgm:t>
    </dgm:pt>
    <dgm:pt modelId="{6DB183BA-5A0E-4FE0-82DF-2BF64F3C1537}" type="sibTrans" cxnId="{2C052AD5-F736-49DB-9669-B7CE06CD9977}">
      <dgm:prSet/>
      <dgm:spPr/>
      <dgm:t>
        <a:bodyPr/>
        <a:lstStyle/>
        <a:p>
          <a:endParaRPr lang="en-US"/>
        </a:p>
      </dgm:t>
    </dgm:pt>
    <dgm:pt modelId="{5B02572D-E459-4F97-B980-FB2619EC9B46}">
      <dgm:prSet/>
      <dgm:spPr>
        <a:solidFill>
          <a:schemeClr val="accent4"/>
        </a:solidFill>
      </dgm:spPr>
      <dgm:t>
        <a:bodyPr/>
        <a:lstStyle/>
        <a:p>
          <a:r>
            <a:rPr lang="en-US" dirty="0" smtClean="0"/>
            <a:t>Multiple Safety Assessments over time</a:t>
          </a:r>
        </a:p>
      </dgm:t>
    </dgm:pt>
    <dgm:pt modelId="{214263F0-35FB-4D54-939D-3BC04ED3E44A}" type="parTrans" cxnId="{EE242BBB-84DC-4CE9-9302-3BFFC8EACB37}">
      <dgm:prSet/>
      <dgm:spPr/>
      <dgm:t>
        <a:bodyPr/>
        <a:lstStyle/>
        <a:p>
          <a:endParaRPr lang="en-US"/>
        </a:p>
      </dgm:t>
    </dgm:pt>
    <dgm:pt modelId="{B398C451-73CF-4835-995B-4048312644D1}" type="sibTrans" cxnId="{EE242BBB-84DC-4CE9-9302-3BFFC8EACB37}">
      <dgm:prSet/>
      <dgm:spPr/>
      <dgm:t>
        <a:bodyPr/>
        <a:lstStyle/>
        <a:p>
          <a:endParaRPr lang="en-US"/>
        </a:p>
      </dgm:t>
    </dgm:pt>
    <dgm:pt modelId="{89804603-7A4C-4C08-815D-78A9727940F3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Realities of a two-household case</a:t>
          </a:r>
          <a:endParaRPr lang="en-US" dirty="0">
            <a:solidFill>
              <a:schemeClr val="tx1"/>
            </a:solidFill>
          </a:endParaRPr>
        </a:p>
      </dgm:t>
    </dgm:pt>
    <dgm:pt modelId="{E3703A3A-A483-4640-871C-1F98C04560EC}" type="parTrans" cxnId="{29F00138-36EC-490C-B7A1-4B017B769141}">
      <dgm:prSet/>
      <dgm:spPr/>
      <dgm:t>
        <a:bodyPr/>
        <a:lstStyle/>
        <a:p>
          <a:endParaRPr lang="en-US"/>
        </a:p>
      </dgm:t>
    </dgm:pt>
    <dgm:pt modelId="{87E4B558-0077-4A41-AFF9-7FE7A4B05942}" type="sibTrans" cxnId="{29F00138-36EC-490C-B7A1-4B017B769141}">
      <dgm:prSet/>
      <dgm:spPr/>
      <dgm:t>
        <a:bodyPr/>
        <a:lstStyle/>
        <a:p>
          <a:endParaRPr lang="en-US"/>
        </a:p>
      </dgm:t>
    </dgm:pt>
    <dgm:pt modelId="{2FB627BD-FFD9-4D67-A998-EEEC0424CF90}" type="pres">
      <dgm:prSet presAssocID="{F9F80DBF-FC70-462A-AD0D-189C37643F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6B63FC-9EA6-47CD-B1B0-4686678D98BE}" type="pres">
      <dgm:prSet presAssocID="{34CB5AE7-4573-4A0A-A5D1-77B69D40A9D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01C34-F43C-4BEB-BE4F-7134A58CEE78}" type="pres">
      <dgm:prSet presAssocID="{8214DEB2-C25C-4400-AB5D-33B4F2446516}" presName="sibTrans" presStyleCnt="0"/>
      <dgm:spPr/>
      <dgm:t>
        <a:bodyPr/>
        <a:lstStyle/>
        <a:p>
          <a:endParaRPr lang="en-US"/>
        </a:p>
      </dgm:t>
    </dgm:pt>
    <dgm:pt modelId="{9D028955-4F9F-4A9D-9DF6-5E9C2EBBFED8}" type="pres">
      <dgm:prSet presAssocID="{ED554BDF-1997-42E5-9079-29F83CB369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1C9FE-4EB8-4223-9E88-9087416A1A90}" type="pres">
      <dgm:prSet presAssocID="{91D51041-91B4-4D11-B51A-3158D59440BA}" presName="sibTrans" presStyleCnt="0"/>
      <dgm:spPr/>
      <dgm:t>
        <a:bodyPr/>
        <a:lstStyle/>
        <a:p>
          <a:endParaRPr lang="en-US"/>
        </a:p>
      </dgm:t>
    </dgm:pt>
    <dgm:pt modelId="{1A2A0193-74AA-4B38-9360-9A597CB9ECE9}" type="pres">
      <dgm:prSet presAssocID="{137AFBD9-84DE-45F0-AC5D-83D6016CED5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E69231-83D1-45EB-A680-B91F755E25E2}" type="pres">
      <dgm:prSet presAssocID="{6DB183BA-5A0E-4FE0-82DF-2BF64F3C1537}" presName="sibTrans" presStyleCnt="0"/>
      <dgm:spPr/>
      <dgm:t>
        <a:bodyPr/>
        <a:lstStyle/>
        <a:p>
          <a:endParaRPr lang="en-US"/>
        </a:p>
      </dgm:t>
    </dgm:pt>
    <dgm:pt modelId="{9A60BA38-644B-42B4-960E-92395D9E0628}" type="pres">
      <dgm:prSet presAssocID="{5B02572D-E459-4F97-B980-FB2619EC9B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1432AD-9482-41A2-9B6A-99305EC8B5A1}" type="pres">
      <dgm:prSet presAssocID="{B398C451-73CF-4835-995B-4048312644D1}" presName="sibTrans" presStyleCnt="0"/>
      <dgm:spPr/>
      <dgm:t>
        <a:bodyPr/>
        <a:lstStyle/>
        <a:p>
          <a:endParaRPr lang="en-US"/>
        </a:p>
      </dgm:t>
    </dgm:pt>
    <dgm:pt modelId="{BBE7BD07-EB54-48E6-9D51-BE2CADDE77E5}" type="pres">
      <dgm:prSet presAssocID="{89804603-7A4C-4C08-815D-78A9727940F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9CAF2-16E4-4995-A065-A6751392D806}" srcId="{F9F80DBF-FC70-462A-AD0D-189C37643FCC}" destId="{ED554BDF-1997-42E5-9079-29F83CB3695E}" srcOrd="1" destOrd="0" parTransId="{C7EE5FB7-0DE4-4EBC-B17B-5039A05268F9}" sibTransId="{91D51041-91B4-4D11-B51A-3158D59440BA}"/>
    <dgm:cxn modelId="{12C4FE8A-A613-45C8-9326-EE64F947A6E6}" type="presOf" srcId="{89804603-7A4C-4C08-815D-78A9727940F3}" destId="{BBE7BD07-EB54-48E6-9D51-BE2CADDE77E5}" srcOrd="0" destOrd="0" presId="urn:microsoft.com/office/officeart/2005/8/layout/default"/>
    <dgm:cxn modelId="{2C052AD5-F736-49DB-9669-B7CE06CD9977}" srcId="{F9F80DBF-FC70-462A-AD0D-189C37643FCC}" destId="{137AFBD9-84DE-45F0-AC5D-83D6016CED5D}" srcOrd="2" destOrd="0" parTransId="{03DC314C-DC68-4A87-98C3-4CFFA1AA1550}" sibTransId="{6DB183BA-5A0E-4FE0-82DF-2BF64F3C1537}"/>
    <dgm:cxn modelId="{BFCB8CEE-1A3E-43CB-943C-45F749E644B4}" type="presOf" srcId="{ED554BDF-1997-42E5-9079-29F83CB3695E}" destId="{9D028955-4F9F-4A9D-9DF6-5E9C2EBBFED8}" srcOrd="0" destOrd="0" presId="urn:microsoft.com/office/officeart/2005/8/layout/default"/>
    <dgm:cxn modelId="{E5A5D5EF-A2A0-4F57-A86F-D9B549521899}" type="presOf" srcId="{137AFBD9-84DE-45F0-AC5D-83D6016CED5D}" destId="{1A2A0193-74AA-4B38-9360-9A597CB9ECE9}" srcOrd="0" destOrd="0" presId="urn:microsoft.com/office/officeart/2005/8/layout/default"/>
    <dgm:cxn modelId="{EE242BBB-84DC-4CE9-9302-3BFFC8EACB37}" srcId="{F9F80DBF-FC70-462A-AD0D-189C37643FCC}" destId="{5B02572D-E459-4F97-B980-FB2619EC9B46}" srcOrd="3" destOrd="0" parTransId="{214263F0-35FB-4D54-939D-3BC04ED3E44A}" sibTransId="{B398C451-73CF-4835-995B-4048312644D1}"/>
    <dgm:cxn modelId="{E8E5C94D-B711-497E-9A16-447038B6BB1A}" type="presOf" srcId="{34CB5AE7-4573-4A0A-A5D1-77B69D40A9D5}" destId="{F26B63FC-9EA6-47CD-B1B0-4686678D98BE}" srcOrd="0" destOrd="0" presId="urn:microsoft.com/office/officeart/2005/8/layout/default"/>
    <dgm:cxn modelId="{829AF8DB-291F-486D-89B3-CA5BB82A1656}" srcId="{F9F80DBF-FC70-462A-AD0D-189C37643FCC}" destId="{34CB5AE7-4573-4A0A-A5D1-77B69D40A9D5}" srcOrd="0" destOrd="0" parTransId="{54DCDB88-6403-470F-B876-A1C9586D1CCF}" sibTransId="{8214DEB2-C25C-4400-AB5D-33B4F2446516}"/>
    <dgm:cxn modelId="{0ACDA48C-1DCB-4889-9A17-AAABD3FA516E}" type="presOf" srcId="{5B02572D-E459-4F97-B980-FB2619EC9B46}" destId="{9A60BA38-644B-42B4-960E-92395D9E0628}" srcOrd="0" destOrd="0" presId="urn:microsoft.com/office/officeart/2005/8/layout/default"/>
    <dgm:cxn modelId="{29F00138-36EC-490C-B7A1-4B017B769141}" srcId="{F9F80DBF-FC70-462A-AD0D-189C37643FCC}" destId="{89804603-7A4C-4C08-815D-78A9727940F3}" srcOrd="4" destOrd="0" parTransId="{E3703A3A-A483-4640-871C-1F98C04560EC}" sibTransId="{87E4B558-0077-4A41-AFF9-7FE7A4B05942}"/>
    <dgm:cxn modelId="{9FE953F7-6523-4CBB-8CA1-6E20EB156ECA}" type="presOf" srcId="{F9F80DBF-FC70-462A-AD0D-189C37643FCC}" destId="{2FB627BD-FFD9-4D67-A998-EEEC0424CF90}" srcOrd="0" destOrd="0" presId="urn:microsoft.com/office/officeart/2005/8/layout/default"/>
    <dgm:cxn modelId="{FCAE3CF1-21BE-465E-A2DE-C1E29FD7EB4D}" type="presParOf" srcId="{2FB627BD-FFD9-4D67-A998-EEEC0424CF90}" destId="{F26B63FC-9EA6-47CD-B1B0-4686678D98BE}" srcOrd="0" destOrd="0" presId="urn:microsoft.com/office/officeart/2005/8/layout/default"/>
    <dgm:cxn modelId="{F15D5D7A-1C73-4156-AAB4-F69AA3987FCB}" type="presParOf" srcId="{2FB627BD-FFD9-4D67-A998-EEEC0424CF90}" destId="{3D401C34-F43C-4BEB-BE4F-7134A58CEE78}" srcOrd="1" destOrd="0" presId="urn:microsoft.com/office/officeart/2005/8/layout/default"/>
    <dgm:cxn modelId="{A2506AB0-3193-4F5A-89D8-F75360E7CE82}" type="presParOf" srcId="{2FB627BD-FFD9-4D67-A998-EEEC0424CF90}" destId="{9D028955-4F9F-4A9D-9DF6-5E9C2EBBFED8}" srcOrd="2" destOrd="0" presId="urn:microsoft.com/office/officeart/2005/8/layout/default"/>
    <dgm:cxn modelId="{1FD71AF5-12F2-4876-9BDD-0C39475618EC}" type="presParOf" srcId="{2FB627BD-FFD9-4D67-A998-EEEC0424CF90}" destId="{CF01C9FE-4EB8-4223-9E88-9087416A1A90}" srcOrd="3" destOrd="0" presId="urn:microsoft.com/office/officeart/2005/8/layout/default"/>
    <dgm:cxn modelId="{C4C1EDDD-E5B1-4222-B0CB-587DB6D718E0}" type="presParOf" srcId="{2FB627BD-FFD9-4D67-A998-EEEC0424CF90}" destId="{1A2A0193-74AA-4B38-9360-9A597CB9ECE9}" srcOrd="4" destOrd="0" presId="urn:microsoft.com/office/officeart/2005/8/layout/default"/>
    <dgm:cxn modelId="{84A3E7A6-F19C-46DF-AEC3-1D681DB75EC5}" type="presParOf" srcId="{2FB627BD-FFD9-4D67-A998-EEEC0424CF90}" destId="{10E69231-83D1-45EB-A680-B91F755E25E2}" srcOrd="5" destOrd="0" presId="urn:microsoft.com/office/officeart/2005/8/layout/default"/>
    <dgm:cxn modelId="{14227030-3302-4784-8AD8-0F044C706E68}" type="presParOf" srcId="{2FB627BD-FFD9-4D67-A998-EEEC0424CF90}" destId="{9A60BA38-644B-42B4-960E-92395D9E0628}" srcOrd="6" destOrd="0" presId="urn:microsoft.com/office/officeart/2005/8/layout/default"/>
    <dgm:cxn modelId="{19ADDCD9-1AE1-468B-9767-5C8C8C1A8DBA}" type="presParOf" srcId="{2FB627BD-FFD9-4D67-A998-EEEC0424CF90}" destId="{5E1432AD-9482-41A2-9B6A-99305EC8B5A1}" srcOrd="7" destOrd="0" presId="urn:microsoft.com/office/officeart/2005/8/layout/default"/>
    <dgm:cxn modelId="{3C0A55BF-F4F0-497F-B8D0-D62FBE907D12}" type="presParOf" srcId="{2FB627BD-FFD9-4D67-A998-EEEC0424CF90}" destId="{BBE7BD07-EB54-48E6-9D51-BE2CADDE77E5}" srcOrd="8" destOrd="0" presId="urn:microsoft.com/office/officeart/2005/8/layout/default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FB3145-6399-A141-9037-B0814CEFAF9B}">
      <dsp:nvSpPr>
        <dsp:cNvPr id="0" name=""/>
        <dsp:cNvSpPr/>
      </dsp:nvSpPr>
      <dsp:spPr>
        <a:xfrm>
          <a:off x="2885448" y="2238555"/>
          <a:ext cx="2687302" cy="24553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Better Decisions and Outcomes for Children </a:t>
          </a:r>
          <a:r>
            <a:rPr lang="en-US" sz="2100" kern="1200" dirty="0" smtClean="0"/>
            <a:t>and </a:t>
          </a:r>
          <a:r>
            <a:rPr lang="en-US" sz="2100" kern="1200" dirty="0" smtClean="0"/>
            <a:t>Families</a:t>
          </a:r>
          <a:endParaRPr lang="en-US" sz="2100" kern="1200" dirty="0"/>
        </a:p>
      </dsp:txBody>
      <dsp:txXfrm>
        <a:off x="3278994" y="2598128"/>
        <a:ext cx="1900210" cy="1736173"/>
      </dsp:txXfrm>
    </dsp:sp>
    <dsp:sp modelId="{DB752D62-C6C2-B545-8E07-79E6ABBC6879}">
      <dsp:nvSpPr>
        <dsp:cNvPr id="0" name=""/>
        <dsp:cNvSpPr/>
      </dsp:nvSpPr>
      <dsp:spPr>
        <a:xfrm rot="11651027">
          <a:off x="1050838" y="2567996"/>
          <a:ext cx="1808751" cy="64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D31DDD-66E9-D440-938F-5D35B4C14567}">
      <dsp:nvSpPr>
        <dsp:cNvPr id="0" name=""/>
        <dsp:cNvSpPr/>
      </dsp:nvSpPr>
      <dsp:spPr>
        <a:xfrm>
          <a:off x="0" y="1807190"/>
          <a:ext cx="2156816" cy="172545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Last major workgroup development 1999;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Only minor changes and updates since</a:t>
          </a:r>
          <a:endParaRPr lang="en-US" sz="1500" kern="1200" dirty="0"/>
        </a:p>
      </dsp:txBody>
      <dsp:txXfrm>
        <a:off x="50537" y="1857727"/>
        <a:ext cx="2055742" cy="1624378"/>
      </dsp:txXfrm>
    </dsp:sp>
    <dsp:sp modelId="{470A7822-3B70-8749-986F-C1581C2D41CF}">
      <dsp:nvSpPr>
        <dsp:cNvPr id="0" name=""/>
        <dsp:cNvSpPr/>
      </dsp:nvSpPr>
      <dsp:spPr>
        <a:xfrm rot="14700000">
          <a:off x="2536308" y="1211605"/>
          <a:ext cx="1584621" cy="64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7E2AEB-8DDD-8C48-BAE5-CC2A0C193047}">
      <dsp:nvSpPr>
        <dsp:cNvPr id="0" name=""/>
        <dsp:cNvSpPr/>
      </dsp:nvSpPr>
      <dsp:spPr>
        <a:xfrm>
          <a:off x="1915366" y="-45675"/>
          <a:ext cx="2156816" cy="172545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Address known issues; Response Priority for example</a:t>
          </a:r>
          <a:endParaRPr lang="en-US" sz="1500" kern="1200" dirty="0"/>
        </a:p>
      </dsp:txBody>
      <dsp:txXfrm>
        <a:off x="1965903" y="4862"/>
        <a:ext cx="2055742" cy="1624378"/>
      </dsp:txXfrm>
    </dsp:sp>
    <dsp:sp modelId="{ADE5BE19-8169-D84D-9585-12C35E95F75C}">
      <dsp:nvSpPr>
        <dsp:cNvPr id="0" name=""/>
        <dsp:cNvSpPr/>
      </dsp:nvSpPr>
      <dsp:spPr>
        <a:xfrm rot="17700000">
          <a:off x="4337270" y="1211605"/>
          <a:ext cx="1584621" cy="64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F66CC2-CCF1-2B49-8CC4-C4C4DF69FE7E}">
      <dsp:nvSpPr>
        <dsp:cNvPr id="0" name=""/>
        <dsp:cNvSpPr/>
      </dsp:nvSpPr>
      <dsp:spPr>
        <a:xfrm>
          <a:off x="4386017" y="-45675"/>
          <a:ext cx="2156816" cy="172545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Practice has evolved since 1999</a:t>
          </a:r>
          <a:endParaRPr lang="en-US" sz="1500" kern="1200" dirty="0"/>
        </a:p>
      </dsp:txBody>
      <dsp:txXfrm>
        <a:off x="4436554" y="4862"/>
        <a:ext cx="2055742" cy="1624378"/>
      </dsp:txXfrm>
    </dsp:sp>
    <dsp:sp modelId="{A3DF1D78-EA50-F64C-9958-AC437B6411CD}">
      <dsp:nvSpPr>
        <dsp:cNvPr id="0" name=""/>
        <dsp:cNvSpPr/>
      </dsp:nvSpPr>
      <dsp:spPr>
        <a:xfrm rot="20700000">
          <a:off x="5577253" y="2580381"/>
          <a:ext cx="1500846" cy="64704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E0FAD-835A-7245-A88D-BCE94B4DA9F5}">
      <dsp:nvSpPr>
        <dsp:cNvPr id="0" name=""/>
        <dsp:cNvSpPr/>
      </dsp:nvSpPr>
      <dsp:spPr>
        <a:xfrm>
          <a:off x="5974121" y="1846953"/>
          <a:ext cx="2156816" cy="1725452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Stronger integration of tools in fill and balanced assessment process</a:t>
          </a:r>
          <a:endParaRPr lang="en-US" sz="1500" kern="1200" dirty="0"/>
        </a:p>
      </dsp:txBody>
      <dsp:txXfrm>
        <a:off x="6024658" y="1897490"/>
        <a:ext cx="2055742" cy="1624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90B2BD-FABF-4831-9B88-855E2E7E7A7C}">
      <dsp:nvSpPr>
        <dsp:cNvPr id="0" name=""/>
        <dsp:cNvSpPr/>
      </dsp:nvSpPr>
      <dsp:spPr>
        <a:xfrm>
          <a:off x="880" y="169785"/>
          <a:ext cx="3434521" cy="2060713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Reunification Safety Assessment now focuses on changes/mitigation of already identified safety threats</a:t>
          </a:r>
          <a:endParaRPr lang="en-US" sz="2100" kern="1200" dirty="0"/>
        </a:p>
      </dsp:txBody>
      <dsp:txXfrm>
        <a:off x="880" y="169785"/>
        <a:ext cx="3434521" cy="2060713"/>
      </dsp:txXfrm>
    </dsp:sp>
    <dsp:sp modelId="{BFAD1A8F-3CD8-4A78-A02D-27F191CFC0D7}">
      <dsp:nvSpPr>
        <dsp:cNvPr id="0" name=""/>
        <dsp:cNvSpPr/>
      </dsp:nvSpPr>
      <dsp:spPr>
        <a:xfrm>
          <a:off x="3778854" y="169785"/>
          <a:ext cx="3434521" cy="2060713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AND</a:t>
          </a:r>
          <a:endParaRPr lang="en-US" sz="2800" kern="1200" dirty="0"/>
        </a:p>
      </dsp:txBody>
      <dsp:txXfrm>
        <a:off x="3778854" y="169785"/>
        <a:ext cx="3434521" cy="2060713"/>
      </dsp:txXfrm>
    </dsp:sp>
    <dsp:sp modelId="{F0EF82F3-8E6F-480F-A119-B4E2FEB15CAC}">
      <dsp:nvSpPr>
        <dsp:cNvPr id="0" name=""/>
        <dsp:cNvSpPr/>
      </dsp:nvSpPr>
      <dsp:spPr>
        <a:xfrm>
          <a:off x="1889867" y="2573950"/>
          <a:ext cx="3434521" cy="2060713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Identification/mitigation of new safety threats in the household’</a:t>
          </a:r>
          <a:endParaRPr lang="en-US" sz="2100" kern="1200" dirty="0"/>
        </a:p>
      </dsp:txBody>
      <dsp:txXfrm>
        <a:off x="1889867" y="2573950"/>
        <a:ext cx="3434521" cy="20607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FFC883-ED27-4F40-9882-34CDDA00A94C}">
      <dsp:nvSpPr>
        <dsp:cNvPr id="0" name=""/>
        <dsp:cNvSpPr/>
      </dsp:nvSpPr>
      <dsp:spPr>
        <a:xfrm>
          <a:off x="172827" y="1673"/>
          <a:ext cx="3163104" cy="1897862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Definitions for the prior threats will still be available in </a:t>
          </a:r>
          <a:r>
            <a:rPr lang="en-US" sz="2500" kern="1200" dirty="0" err="1" smtClean="0"/>
            <a:t>WebSDM</a:t>
          </a:r>
          <a:r>
            <a:rPr lang="en-US" sz="2500" kern="1200" baseline="30000" dirty="0" smtClean="0"/>
            <a:t>®</a:t>
          </a:r>
          <a:endParaRPr lang="en-US" sz="2500" kern="1200" baseline="30000" dirty="0"/>
        </a:p>
      </dsp:txBody>
      <dsp:txXfrm>
        <a:off x="172827" y="1673"/>
        <a:ext cx="3163104" cy="1897862"/>
      </dsp:txXfrm>
    </dsp:sp>
    <dsp:sp modelId="{B525960F-FC22-4488-A009-936D77753FFC}">
      <dsp:nvSpPr>
        <dsp:cNvPr id="0" name=""/>
        <dsp:cNvSpPr/>
      </dsp:nvSpPr>
      <dsp:spPr>
        <a:xfrm>
          <a:off x="3652242" y="1673"/>
          <a:ext cx="3163104" cy="189786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Definitions changed in accordance</a:t>
          </a:r>
        </a:p>
      </dsp:txBody>
      <dsp:txXfrm>
        <a:off x="3652242" y="1673"/>
        <a:ext cx="3163104" cy="1897862"/>
      </dsp:txXfrm>
    </dsp:sp>
    <dsp:sp modelId="{95CD04E3-EB3B-4637-B657-EEC5B2D163A8}">
      <dsp:nvSpPr>
        <dsp:cNvPr id="0" name=""/>
        <dsp:cNvSpPr/>
      </dsp:nvSpPr>
      <dsp:spPr>
        <a:xfrm>
          <a:off x="1912535" y="2215846"/>
          <a:ext cx="3163104" cy="1897862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Safety Decisions are the same as initial safety assessment</a:t>
          </a:r>
          <a:endParaRPr lang="en-US" sz="2500" kern="1200" dirty="0"/>
        </a:p>
      </dsp:txBody>
      <dsp:txXfrm>
        <a:off x="1912535" y="2215846"/>
        <a:ext cx="3163104" cy="1897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FE101D-2623-4B51-86E6-BA4FFEA098BE}">
      <dsp:nvSpPr>
        <dsp:cNvPr id="0" name=""/>
        <dsp:cNvSpPr/>
      </dsp:nvSpPr>
      <dsp:spPr>
        <a:xfrm>
          <a:off x="845" y="136141"/>
          <a:ext cx="3298926" cy="197935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Opportunity for engagement around attitudes and urban legend at start of Basic Orientation</a:t>
          </a:r>
          <a:endParaRPr lang="en-US" sz="2400" kern="1200"/>
        </a:p>
      </dsp:txBody>
      <dsp:txXfrm>
        <a:off x="845" y="136141"/>
        <a:ext cx="3298926" cy="1979356"/>
      </dsp:txXfrm>
    </dsp:sp>
    <dsp:sp modelId="{98E922B2-67BB-4D6F-956A-92586EBF54B2}">
      <dsp:nvSpPr>
        <dsp:cNvPr id="0" name=""/>
        <dsp:cNvSpPr/>
      </dsp:nvSpPr>
      <dsp:spPr>
        <a:xfrm>
          <a:off x="3629665" y="136141"/>
          <a:ext cx="3298926" cy="197935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Facilitation of discussion brings shared agreements</a:t>
          </a:r>
          <a:endParaRPr lang="en-US" sz="2400" kern="1200" dirty="0" smtClean="0"/>
        </a:p>
      </dsp:txBody>
      <dsp:txXfrm>
        <a:off x="3629665" y="136141"/>
        <a:ext cx="3298926" cy="1979356"/>
      </dsp:txXfrm>
    </dsp:sp>
    <dsp:sp modelId="{AF7B2B3D-33F4-4562-BCBD-963F9AF4C9D4}">
      <dsp:nvSpPr>
        <dsp:cNvPr id="0" name=""/>
        <dsp:cNvSpPr/>
      </dsp:nvSpPr>
      <dsp:spPr>
        <a:xfrm>
          <a:off x="1815255" y="2445389"/>
          <a:ext cx="3298926" cy="1979356"/>
        </a:xfrm>
        <a:prstGeom prst="rect">
          <a:avLst/>
        </a:prstGeom>
        <a:solidFill>
          <a:schemeClr val="accent2">
            <a:hueOff val="9760012"/>
            <a:satOff val="0"/>
            <a:lumOff val="-1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We’ve all heard them – let’s look at some suggested responses</a:t>
          </a:r>
          <a:endParaRPr lang="en-US" sz="2400" kern="1200" dirty="0"/>
        </a:p>
      </dsp:txBody>
      <dsp:txXfrm>
        <a:off x="1815255" y="2445389"/>
        <a:ext cx="3298926" cy="19793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B6FFA-6AE2-4E2E-AF5C-C8D661A1DD7F}">
      <dsp:nvSpPr>
        <dsp:cNvPr id="0" name=""/>
        <dsp:cNvSpPr/>
      </dsp:nvSpPr>
      <dsp:spPr>
        <a:xfrm>
          <a:off x="184892" y="572"/>
          <a:ext cx="3049561" cy="1829736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Request from </a:t>
          </a:r>
          <a:r>
            <a:rPr lang="en-US" sz="2300" kern="1200" dirty="0" err="1" smtClean="0"/>
            <a:t>CalSWEC</a:t>
          </a:r>
          <a:r>
            <a:rPr lang="en-US" sz="2300" kern="1200" dirty="0" smtClean="0"/>
            <a:t> regarding Core 3.0 for single case example</a:t>
          </a:r>
          <a:endParaRPr lang="en-US" sz="2300" kern="1200" dirty="0"/>
        </a:p>
      </dsp:txBody>
      <dsp:txXfrm>
        <a:off x="184892" y="572"/>
        <a:ext cx="3049561" cy="1829736"/>
      </dsp:txXfrm>
    </dsp:sp>
    <dsp:sp modelId="{E74A2541-EEEE-4E1B-950C-215856BAF672}">
      <dsp:nvSpPr>
        <dsp:cNvPr id="0" name=""/>
        <dsp:cNvSpPr/>
      </dsp:nvSpPr>
      <dsp:spPr>
        <a:xfrm>
          <a:off x="3539409" y="572"/>
          <a:ext cx="3049561" cy="182973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smtClean="0"/>
            <a:t>More time to focus practice strategies for completing tools with families</a:t>
          </a:r>
          <a:endParaRPr lang="en-US" sz="2300" kern="1200" dirty="0" smtClean="0"/>
        </a:p>
      </dsp:txBody>
      <dsp:txXfrm>
        <a:off x="3539409" y="572"/>
        <a:ext cx="3049561" cy="1829736"/>
      </dsp:txXfrm>
    </dsp:sp>
    <dsp:sp modelId="{29D14057-16CC-4DA8-958A-2A601F492037}">
      <dsp:nvSpPr>
        <dsp:cNvPr id="0" name=""/>
        <dsp:cNvSpPr/>
      </dsp:nvSpPr>
      <dsp:spPr>
        <a:xfrm>
          <a:off x="1862150" y="2135265"/>
          <a:ext cx="3049561" cy="1829736"/>
        </a:xfrm>
        <a:prstGeom prst="rect">
          <a:avLst/>
        </a:prstGeom>
        <a:solidFill>
          <a:schemeClr val="accent2">
            <a:hueOff val="9760012"/>
            <a:satOff val="0"/>
            <a:lumOff val="-1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Built in a variety of complex issues that mirrors daily practice</a:t>
          </a:r>
          <a:endParaRPr lang="en-US" sz="2300" kern="1200" dirty="0"/>
        </a:p>
      </dsp:txBody>
      <dsp:txXfrm>
        <a:off x="1862150" y="2135265"/>
        <a:ext cx="3049561" cy="1829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4C686-EEAE-466C-8F0E-912553416575}">
      <dsp:nvSpPr>
        <dsp:cNvPr id="0" name=""/>
        <dsp:cNvSpPr/>
      </dsp:nvSpPr>
      <dsp:spPr>
        <a:xfrm>
          <a:off x="508039" y="0"/>
          <a:ext cx="5757783" cy="3965575"/>
        </a:xfrm>
        <a:prstGeom prst="rightArrow">
          <a:avLst/>
        </a:prstGeom>
        <a:solidFill>
          <a:schemeClr val="accent5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099564-386E-442B-9BA6-C22E6EA0A9AC}">
      <dsp:nvSpPr>
        <dsp:cNvPr id="0" name=""/>
        <dsp:cNvSpPr/>
      </dsp:nvSpPr>
      <dsp:spPr>
        <a:xfrm>
          <a:off x="3390" y="1189672"/>
          <a:ext cx="1630622" cy="1586230"/>
        </a:xfrm>
        <a:prstGeom prst="round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Started with Harding/Layer case example</a:t>
          </a:r>
          <a:endParaRPr lang="en-US" sz="1500" kern="1200"/>
        </a:p>
      </dsp:txBody>
      <dsp:txXfrm>
        <a:off x="80823" y="1267105"/>
        <a:ext cx="1475756" cy="1431364"/>
      </dsp:txXfrm>
    </dsp:sp>
    <dsp:sp modelId="{E198C451-7E38-4B1B-BC82-BCFCEB9BBD2B}">
      <dsp:nvSpPr>
        <dsp:cNvPr id="0" name=""/>
        <dsp:cNvSpPr/>
      </dsp:nvSpPr>
      <dsp:spPr>
        <a:xfrm>
          <a:off x="1715543" y="1189672"/>
          <a:ext cx="1630622" cy="15862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smtClean="0"/>
            <a:t>Consultation with both CalSWEC AND field staff</a:t>
          </a:r>
          <a:endParaRPr lang="en-US" sz="1500" kern="1200" dirty="0" smtClean="0"/>
        </a:p>
      </dsp:txBody>
      <dsp:txXfrm>
        <a:off x="1792976" y="1267105"/>
        <a:ext cx="1475756" cy="1431364"/>
      </dsp:txXfrm>
    </dsp:sp>
    <dsp:sp modelId="{F35B061C-D58F-4104-87DD-F8EAA28CE01A}">
      <dsp:nvSpPr>
        <dsp:cNvPr id="0" name=""/>
        <dsp:cNvSpPr/>
      </dsp:nvSpPr>
      <dsp:spPr>
        <a:xfrm>
          <a:off x="3427697" y="1189672"/>
          <a:ext cx="1630622" cy="1586230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Development of case example by CRC</a:t>
          </a:r>
        </a:p>
      </dsp:txBody>
      <dsp:txXfrm>
        <a:off x="3505130" y="1267105"/>
        <a:ext cx="1475756" cy="1431364"/>
      </dsp:txXfrm>
    </dsp:sp>
    <dsp:sp modelId="{CA575B61-CA30-40B3-88E7-EC0F20E46FC4}">
      <dsp:nvSpPr>
        <dsp:cNvPr id="0" name=""/>
        <dsp:cNvSpPr/>
      </dsp:nvSpPr>
      <dsp:spPr>
        <a:xfrm>
          <a:off x="5139850" y="1189672"/>
          <a:ext cx="1630622" cy="1586230"/>
        </a:xfrm>
        <a:prstGeom prst="round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Multiple scorers: internal CRC and field workers</a:t>
          </a:r>
          <a:endParaRPr lang="en-US" sz="1500" kern="1200" dirty="0"/>
        </a:p>
      </dsp:txBody>
      <dsp:txXfrm>
        <a:off x="5217283" y="1267105"/>
        <a:ext cx="1475756" cy="14313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B63FC-9EA6-47CD-B1B0-4686678D98BE}">
      <dsp:nvSpPr>
        <dsp:cNvPr id="0" name=""/>
        <dsp:cNvSpPr/>
      </dsp:nvSpPr>
      <dsp:spPr>
        <a:xfrm>
          <a:off x="0" y="658358"/>
          <a:ext cx="2694214" cy="161652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Participants will need to think through households and caregivers carefully</a:t>
          </a:r>
          <a:endParaRPr lang="en-US" sz="1800" kern="1200" dirty="0"/>
        </a:p>
      </dsp:txBody>
      <dsp:txXfrm>
        <a:off x="0" y="658358"/>
        <a:ext cx="2694214" cy="1616528"/>
      </dsp:txXfrm>
    </dsp:sp>
    <dsp:sp modelId="{9D028955-4F9F-4A9D-9DF6-5E9C2EBBFED8}">
      <dsp:nvSpPr>
        <dsp:cNvPr id="0" name=""/>
        <dsp:cNvSpPr/>
      </dsp:nvSpPr>
      <dsp:spPr>
        <a:xfrm>
          <a:off x="2963635" y="658358"/>
          <a:ext cx="2694214" cy="161652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Models how SDM tools are used with families</a:t>
          </a:r>
          <a:endParaRPr lang="en-US" sz="1800" kern="1200" dirty="0" smtClean="0"/>
        </a:p>
      </dsp:txBody>
      <dsp:txXfrm>
        <a:off x="2963635" y="658358"/>
        <a:ext cx="2694214" cy="1616528"/>
      </dsp:txXfrm>
    </dsp:sp>
    <dsp:sp modelId="{1A2A0193-74AA-4B38-9360-9A597CB9ECE9}">
      <dsp:nvSpPr>
        <dsp:cNvPr id="0" name=""/>
        <dsp:cNvSpPr/>
      </dsp:nvSpPr>
      <dsp:spPr>
        <a:xfrm>
          <a:off x="5927271" y="658358"/>
          <a:ext cx="2694214" cy="1616528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Replicates reality of how tools are used to replicate assessment processes with families</a:t>
          </a:r>
        </a:p>
      </dsp:txBody>
      <dsp:txXfrm>
        <a:off x="5927271" y="658358"/>
        <a:ext cx="2694214" cy="1616528"/>
      </dsp:txXfrm>
    </dsp:sp>
    <dsp:sp modelId="{9A60BA38-644B-42B4-960E-92395D9E0628}">
      <dsp:nvSpPr>
        <dsp:cNvPr id="0" name=""/>
        <dsp:cNvSpPr/>
      </dsp:nvSpPr>
      <dsp:spPr>
        <a:xfrm>
          <a:off x="1481817" y="2544308"/>
          <a:ext cx="2694214" cy="1616528"/>
        </a:xfrm>
        <a:prstGeom prst="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Multiple Safety Assessments over time</a:t>
          </a:r>
        </a:p>
      </dsp:txBody>
      <dsp:txXfrm>
        <a:off x="1481817" y="2544308"/>
        <a:ext cx="2694214" cy="1616528"/>
      </dsp:txXfrm>
    </dsp:sp>
    <dsp:sp modelId="{BBE7BD07-EB54-48E6-9D51-BE2CADDE77E5}">
      <dsp:nvSpPr>
        <dsp:cNvPr id="0" name=""/>
        <dsp:cNvSpPr/>
      </dsp:nvSpPr>
      <dsp:spPr>
        <a:xfrm>
          <a:off x="4445453" y="2544308"/>
          <a:ext cx="2694214" cy="1616528"/>
        </a:xfrm>
        <a:prstGeom prst="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Realities of a two-household case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445453" y="2544308"/>
        <a:ext cx="2694214" cy="1616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8B737E2-0C70-4F3E-876B-45620ED6DDDF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FEE3265D-BC2E-4035-80FC-6E142667F3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03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494CC562-66B4-48E7-A65C-017BC7B96770}" type="datetimeFigureOut">
              <a:rPr lang="en-US" smtClean="0"/>
              <a:pPr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4A7E0AFB-9A70-451E-8986-53CF6C94FD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5C7F696-CC49-804C-9904-D01474CC6D9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>
              <a:defRPr/>
            </a:pPr>
            <a:fld id="{3E6A74AE-1CED-DB42-A65E-BD96741A9F7A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9/17/2015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CFSA Safety Assessment Training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01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D037B-5905-40F9-B50C-1B3EFC091B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82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Say: One thing </a:t>
            </a:r>
            <a:r>
              <a:rPr lang="en-US" dirty="0" smtClean="0"/>
              <a:t>challenging </a:t>
            </a:r>
            <a:r>
              <a:rPr lang="en-US" dirty="0"/>
              <a:t>thing about training is that you never know what questions you will get. Before beginning </a:t>
            </a:r>
            <a:r>
              <a:rPr lang="en-US" dirty="0" smtClean="0"/>
              <a:t>training</a:t>
            </a:r>
            <a:r>
              <a:rPr lang="en-US" dirty="0"/>
              <a:t>, we want to ensure </a:t>
            </a:r>
            <a:r>
              <a:rPr lang="en-US" dirty="0" smtClean="0"/>
              <a:t>that </a:t>
            </a:r>
            <a:r>
              <a:rPr lang="en-US" dirty="0"/>
              <a:t>you have the support you need </a:t>
            </a:r>
            <a:r>
              <a:rPr lang="en-US" dirty="0" smtClean="0"/>
              <a:t>to </a:t>
            </a:r>
            <a:r>
              <a:rPr lang="en-US" dirty="0"/>
              <a:t>answer questions confidently.</a:t>
            </a:r>
          </a:p>
          <a:p>
            <a:pPr lvl="0"/>
            <a:endParaRPr lang="en-US" dirty="0"/>
          </a:p>
          <a:p>
            <a:r>
              <a:rPr lang="en-US" dirty="0"/>
              <a:t>We will start by brainstorming some questions you think you may hear.</a:t>
            </a:r>
          </a:p>
          <a:p>
            <a:endParaRPr lang="en-US" dirty="0"/>
          </a:p>
          <a:p>
            <a:r>
              <a:rPr lang="en-US" i="1" dirty="0"/>
              <a:t>Trainer Note: Participants should </a:t>
            </a:r>
            <a:r>
              <a:rPr lang="en-US" i="1" dirty="0" smtClean="0"/>
              <a:t>list </a:t>
            </a:r>
            <a:r>
              <a:rPr lang="en-US" i="1" dirty="0"/>
              <a:t>as many likely </a:t>
            </a:r>
            <a:r>
              <a:rPr lang="en-US" i="1" dirty="0" smtClean="0"/>
              <a:t>SDM questions </a:t>
            </a:r>
            <a:r>
              <a:rPr lang="en-US" i="1" dirty="0"/>
              <a:t>as </a:t>
            </a:r>
            <a:r>
              <a:rPr lang="en-US" i="1" dirty="0" smtClean="0"/>
              <a:t>possible while </a:t>
            </a:r>
            <a:r>
              <a:rPr lang="en-US" i="1" dirty="0"/>
              <a:t>the trainer keeps track of them </a:t>
            </a:r>
            <a:r>
              <a:rPr lang="en-US" i="1" dirty="0" smtClean="0"/>
              <a:t>on </a:t>
            </a:r>
            <a:r>
              <a:rPr lang="en-US" i="1" dirty="0"/>
              <a:t>a flip chart or whiteboard. </a:t>
            </a:r>
            <a:r>
              <a:rPr lang="en-US" i="1" dirty="0" smtClean="0"/>
              <a:t>The</a:t>
            </a:r>
            <a:r>
              <a:rPr lang="en-US" i="1" baseline="0" dirty="0" smtClean="0"/>
              <a:t> </a:t>
            </a:r>
            <a:r>
              <a:rPr lang="en-US" i="1" baseline="0" dirty="0"/>
              <a:t>trainer could track questions in two columns on board: </a:t>
            </a:r>
            <a:r>
              <a:rPr lang="en-US" b="0" i="1" baseline="0" dirty="0"/>
              <a:t>content</a:t>
            </a:r>
            <a:r>
              <a:rPr lang="en-US" i="1" baseline="0" dirty="0"/>
              <a:t> questions on the left and </a:t>
            </a:r>
            <a:r>
              <a:rPr lang="en-US" b="0" i="1" baseline="0" dirty="0"/>
              <a:t>process</a:t>
            </a:r>
            <a:r>
              <a:rPr lang="en-US" i="1" baseline="0" dirty="0"/>
              <a:t> questions on the right.</a:t>
            </a:r>
            <a:r>
              <a:rPr lang="en-US" i="1" dirty="0"/>
              <a:t> </a:t>
            </a:r>
            <a:r>
              <a:rPr lang="en-US" i="1" dirty="0" smtClean="0"/>
              <a:t>The </a:t>
            </a:r>
            <a:r>
              <a:rPr lang="en-US" i="1" dirty="0"/>
              <a:t>group should then work through the questions. If any questions remain, the group will brainstorm answers or add them to a parking lot for follow-up.</a:t>
            </a:r>
            <a:r>
              <a:rPr lang="en-US" i="1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0AFB-9A70-451E-8986-53CF6C94FDC1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56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07721" y="4578756"/>
            <a:ext cx="6448048" cy="4577084"/>
          </a:xfrm>
        </p:spPr>
        <p:txBody>
          <a:bodyPr/>
          <a:lstStyle/>
          <a:p>
            <a:r>
              <a:rPr lang="en-US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Trainer Note: </a:t>
            </a:r>
            <a:r>
              <a:rPr lang="en-US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Walk through training materials</a:t>
            </a:r>
            <a:r>
              <a:rPr lang="en-US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steps</a:t>
            </a:r>
            <a:r>
              <a:rPr lang="en-US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1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and recording of the Find the Fuel activity and answer questions from trainers </a:t>
            </a:r>
            <a:r>
              <a:rPr lang="en-US" sz="1100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needed so that they can teach this activity in the future .</a:t>
            </a:r>
            <a:endParaRPr lang="en-US" sz="1100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0AFB-9A70-451E-8986-53CF6C94FDC1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154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/>
              <a:t>Ask:</a:t>
            </a:r>
            <a:r>
              <a:rPr lang="en-US" baseline="0" dirty="0" smtClean="0"/>
              <a:t> Does anyone have final questions on the material covered?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0AFB-9A70-451E-8986-53CF6C94FDC1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08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7E0AFB-9A70-451E-8986-53CF6C94FDC1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93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825750"/>
            <a:ext cx="9144000" cy="688196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724" y="1862220"/>
            <a:ext cx="9144000" cy="2159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00" y="1862220"/>
            <a:ext cx="6350000" cy="202397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886200"/>
            <a:ext cx="9147724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\\sharepoint.nccdcrc.org@SSL\DavWWWRoot\workgroups\communications\LogosTemplates\CRC logos and templates\CRC RGB for sc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0" y="468754"/>
            <a:ext cx="3295440" cy="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634377" y="6452558"/>
            <a:ext cx="1371600" cy="2760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70691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3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8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696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27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291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148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52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Publications\Stock Photos\young family on picnic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409" y="3232652"/>
            <a:ext cx="9156409" cy="6098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1727200"/>
            <a:ext cx="9180468" cy="21590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200" y="1727200"/>
            <a:ext cx="6350000" cy="2158999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3886200"/>
            <a:ext cx="9180468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2" descr="\\sharepoint.nccdcrc.org@SSL\DavWWWRoot\workgroups\communications\LogosTemplates\CRC logos and templates\CRC RGB for scree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80" y="480460"/>
            <a:ext cx="3295440" cy="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774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892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031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4922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5043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14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0675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929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53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040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056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727200"/>
            <a:ext cx="9144000" cy="73025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718733"/>
            <a:ext cx="9144000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108200" y="1998133"/>
            <a:ext cx="6350000" cy="4385734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48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2" descr="\\sharepoint.nccdcrc.org@SSL\DavWWWRoot\workgroups\communications\LogosTemplates\CRC logos and templates\CRC RGB for scree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0" y="425622"/>
            <a:ext cx="3295440" cy="64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 userDrawn="1"/>
        </p:nvSpPr>
        <p:spPr>
          <a:xfrm>
            <a:off x="7634377" y="6452558"/>
            <a:ext cx="1371600" cy="27604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231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560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20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400">
                <a:solidFill>
                  <a:srgbClr val="39363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1500" b="1">
                <a:solidFill>
                  <a:srgbClr val="A19D83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3" y="2160696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35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2pPr>
            <a:lvl3pPr marL="6858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3pPr>
            <a:lvl4pPr marL="10287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3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6356352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 dirty="0">
              <a:solidFill>
                <a:srgbClr val="484C45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60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82131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961998"/>
            <a:ext cx="9147724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Slide master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709954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46583" y="1729854"/>
            <a:ext cx="6773660" cy="430840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A19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1146582" y="2160694"/>
            <a:ext cx="6773661" cy="396546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>
                <a:solidFill>
                  <a:srgbClr val="393634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393634"/>
                </a:solidFill>
              </a:defRPr>
            </a:lvl2pPr>
            <a:lvl3pPr marL="9144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393634"/>
                </a:solidFill>
              </a:defRPr>
            </a:lvl3pPr>
            <a:lvl4pPr marL="137160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solidFill>
                  <a:srgbClr val="393634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1182131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961998"/>
            <a:ext cx="9147724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9854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A19D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9616"/>
            <a:ext cx="4041775" cy="375654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8073" y="6356350"/>
            <a:ext cx="683515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7" name="Content Placeholder 5"/>
          <p:cNvSpPr>
            <a:spLocks noGrp="1"/>
          </p:cNvSpPr>
          <p:nvPr>
            <p:ph sz="quarter" idx="12"/>
          </p:nvPr>
        </p:nvSpPr>
        <p:spPr>
          <a:xfrm>
            <a:off x="457200" y="1729853"/>
            <a:ext cx="4041775" cy="4396309"/>
          </a:xfrm>
        </p:spPr>
        <p:txBody>
          <a:bodyPr>
            <a:normAutofit/>
          </a:bodyPr>
          <a:lstStyle>
            <a:lvl1pPr marL="0" indent="0">
              <a:spcAft>
                <a:spcPts val="600"/>
              </a:spcAft>
              <a:buFont typeface="Arial"/>
              <a:buNone/>
              <a:defRPr sz="1800"/>
            </a:lvl1pPr>
            <a:lvl2pPr>
              <a:spcAft>
                <a:spcPts val="600"/>
              </a:spcAft>
              <a:defRPr sz="1800"/>
            </a:lvl2pPr>
            <a:lvl3pPr>
              <a:spcAft>
                <a:spcPts val="600"/>
              </a:spcAft>
              <a:defRPr sz="1800"/>
            </a:lvl3pPr>
            <a:lvl4pPr>
              <a:spcAft>
                <a:spcPts val="600"/>
              </a:spcAft>
              <a:defRPr sz="1800"/>
            </a:lvl4pPr>
            <a:lvl5pPr>
              <a:spcAft>
                <a:spcPts val="600"/>
              </a:spcAft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5503599" y="319253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rgbClr val="040404"/>
                </a:solidFill>
              </a:defRPr>
            </a:lvl1pPr>
          </a:lstStyle>
          <a:p>
            <a:r>
              <a:rPr lang="en-US" dirty="0" smtClean="0"/>
              <a:t>Slide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8073" y="6356350"/>
            <a:ext cx="693004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60915" y="1729854"/>
            <a:ext cx="388408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404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13"/>
          </p:nvPr>
        </p:nvSpPr>
        <p:spPr>
          <a:xfrm>
            <a:off x="560915" y="2369616"/>
            <a:ext cx="3884083" cy="375654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802716" y="1729854"/>
            <a:ext cx="3884083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rgbClr val="04040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15"/>
          </p:nvPr>
        </p:nvSpPr>
        <p:spPr>
          <a:xfrm>
            <a:off x="4802716" y="2369616"/>
            <a:ext cx="3884083" cy="375654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800"/>
            </a:lvl2pPr>
            <a:lvl3pPr>
              <a:lnSpc>
                <a:spcPct val="100000"/>
              </a:lnSpc>
              <a:spcBef>
                <a:spcPts val="0"/>
              </a:spcBef>
              <a:defRPr sz="1800"/>
            </a:lvl3pPr>
            <a:lvl4pPr>
              <a:lnSpc>
                <a:spcPct val="100000"/>
              </a:lnSpc>
              <a:spcBef>
                <a:spcPts val="0"/>
              </a:spcBef>
              <a:defRPr sz="1800"/>
            </a:lvl4pPr>
            <a:lvl5pPr>
              <a:lnSpc>
                <a:spcPct val="100000"/>
              </a:lnSpc>
              <a:spcBef>
                <a:spcPts val="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4000" cy="1182131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961998"/>
            <a:ext cx="9147724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961998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40404"/>
                </a:solidFill>
              </a:defRPr>
            </a:lvl1pPr>
          </a:lstStyle>
          <a:p>
            <a:r>
              <a:rPr lang="en-US" dirty="0" smtClean="0"/>
              <a:t>Slide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8073" y="6356350"/>
            <a:ext cx="693004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182131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961998"/>
            <a:ext cx="9147724" cy="220133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"/>
            <a:ext cx="8229600" cy="961998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3200">
                <a:solidFill>
                  <a:srgbClr val="040404"/>
                </a:solidFill>
              </a:defRPr>
            </a:lvl1pPr>
          </a:lstStyle>
          <a:p>
            <a:r>
              <a:rPr lang="en-US" dirty="0" smtClean="0"/>
              <a:t>Slide master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8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Click to edit Master title style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18072" y="6356350"/>
            <a:ext cx="6826523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pic>
        <p:nvPicPr>
          <p:cNvPr id="2050" name="Picture 2" descr="\\sharepoint.nccdcrc.org@SSL\DavWWWRoot\workgroups\communications\LogosTemplates\CRC logos and templates\CRC RGB for screen.png"/>
          <p:cNvPicPr>
            <a:picLocks noChangeAspect="1" noChangeArrowheads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50" y="6503298"/>
            <a:ext cx="1113951" cy="2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77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</p:sldLayoutIdLst>
  <p:txStyles>
    <p:titleStyle>
      <a:lvl1pPr algn="ctr" defTabSz="4572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Tx/>
        <a:buNone/>
        <a:defRPr sz="1800" kern="1200">
          <a:solidFill>
            <a:schemeClr val="tx1"/>
          </a:solidFill>
          <a:latin typeface="Verdana"/>
          <a:ea typeface="+mn-ea"/>
          <a:cs typeface="Verdana"/>
        </a:defRPr>
      </a:lvl1pPr>
      <a:lvl2pPr marL="457200" indent="-4572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/>
          </a:solidFill>
          <a:latin typeface="Verdana"/>
          <a:ea typeface="+mn-ea"/>
          <a:cs typeface="Verdana"/>
        </a:defRPr>
      </a:lvl2pPr>
      <a:lvl3pPr marL="914400" indent="-4572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Verdana" pitchFamily="34" charset="0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3pPr>
      <a:lvl4pPr marL="1371600" indent="-4572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itchFamily="2" charset="2"/>
        <a:buChar char="§"/>
        <a:defRPr sz="1800" kern="1200">
          <a:solidFill>
            <a:schemeClr val="tx1"/>
          </a:solidFill>
          <a:latin typeface="Verdana"/>
          <a:ea typeface="+mn-ea"/>
          <a:cs typeface="Verdana"/>
        </a:defRPr>
      </a:lvl4pPr>
      <a:lvl5pPr marL="889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9625" y="1998133"/>
            <a:ext cx="7648575" cy="1602317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SDM 3.0 Basic Orientation for Experienced Trainers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31543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priority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514434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Streamlining and overrides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160694"/>
            <a:ext cx="8229600" cy="3965469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Physical Abuse</a:t>
            </a:r>
            <a:r>
              <a:rPr lang="en-US" dirty="0">
                <a:solidFill>
                  <a:schemeClr val="tx1"/>
                </a:solidFill>
              </a:rPr>
              <a:t>; separated out questions, refined some definitions; ordered by threat to </a:t>
            </a:r>
            <a:r>
              <a:rPr lang="en-US" dirty="0" smtClean="0">
                <a:solidFill>
                  <a:schemeClr val="tx1"/>
                </a:solidFill>
              </a:rPr>
              <a:t>safety: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Added checkboxes for questions to enable better </a:t>
            </a:r>
            <a:r>
              <a:rPr lang="en-US" dirty="0" smtClean="0">
                <a:solidFill>
                  <a:schemeClr val="tx1"/>
                </a:solidFill>
              </a:rPr>
              <a:t>tracking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Changed question ‘brutal and/or dangerous’  to ‘caregiver’s behavior dangerous or threatening</a:t>
            </a:r>
            <a:r>
              <a:rPr lang="en-US" dirty="0" smtClean="0">
                <a:solidFill>
                  <a:schemeClr val="tx1"/>
                </a:solidFill>
              </a:rPr>
              <a:t>….’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Added whether non perpetrating caregiver is aware, supportive and displays ability to protect – removes need to determine if alleged perpetrator has access within 10 days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749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priority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514434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Streamlining and overrides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160694"/>
            <a:ext cx="8077200" cy="3965469"/>
          </a:xfrm>
        </p:spPr>
        <p:txBody>
          <a:bodyPr/>
          <a:lstStyle/>
          <a:p>
            <a:r>
              <a:rPr lang="en-US" u="sng" dirty="0">
                <a:solidFill>
                  <a:schemeClr val="tx1"/>
                </a:solidFill>
              </a:rPr>
              <a:t>Emotional Abuse</a:t>
            </a:r>
            <a:r>
              <a:rPr lang="en-US" dirty="0">
                <a:solidFill>
                  <a:schemeClr val="tx1"/>
                </a:solidFill>
              </a:rPr>
              <a:t>; refined </a:t>
            </a:r>
            <a:r>
              <a:rPr lang="en-US" dirty="0" smtClean="0">
                <a:solidFill>
                  <a:schemeClr val="tx1"/>
                </a:solidFill>
              </a:rPr>
              <a:t>definitions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question adds parental response to child’s behavior, focusing on whether the child is receiving </a:t>
            </a:r>
            <a:r>
              <a:rPr lang="en-US" dirty="0" smtClean="0">
                <a:solidFill>
                  <a:schemeClr val="tx1"/>
                </a:solidFill>
              </a:rPr>
              <a:t>attention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Second question adds clarity to definition and provides more explicit focus to impact on the child</a:t>
            </a:r>
          </a:p>
        </p:txBody>
      </p:sp>
    </p:spTree>
    <p:extLst>
      <p:ext uri="{BB962C8B-B14F-4D97-AF65-F5344CB8AC3E}">
        <p14:creationId xmlns:p14="http://schemas.microsoft.com/office/powerpoint/2010/main" val="56562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Priority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70308" y="1514434"/>
            <a:ext cx="6773660" cy="4308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treamline and address overrides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160694"/>
            <a:ext cx="8096250" cy="3965469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Sexual Abuse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Reduced questions three to two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First question is similar to prior version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Second question focus is on whether a non-perpetrating caregiver who is aware of the allegation, is supportive and demonstrates the ability to protect. </a:t>
            </a:r>
            <a:r>
              <a:rPr lang="en-US" dirty="0" smtClean="0">
                <a:solidFill>
                  <a:schemeClr val="tx1"/>
                </a:solidFill>
              </a:rPr>
              <a:t>Similar </a:t>
            </a:r>
            <a:r>
              <a:rPr lang="en-US" dirty="0" smtClean="0">
                <a:solidFill>
                  <a:schemeClr val="tx1"/>
                </a:solidFill>
              </a:rPr>
              <a:t>in construction to same question on Physical Abuse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45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624" y="1898650"/>
            <a:ext cx="7559675" cy="21589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Safety </a:t>
            </a:r>
            <a:r>
              <a:rPr lang="en-US" sz="4000" b="1" dirty="0" smtClean="0">
                <a:solidFill>
                  <a:schemeClr val="tx1"/>
                </a:solidFill>
              </a:rPr>
              <a:t>Assessment</a:t>
            </a:r>
            <a:r>
              <a:rPr lang="en-US" sz="4000" dirty="0" smtClean="0">
                <a:solidFill>
                  <a:schemeClr val="tx1"/>
                </a:solidFill>
              </a:rPr>
              <a:t/>
            </a:r>
            <a:br>
              <a:rPr lang="en-US" sz="4000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Threats and Complicating Caregiver behaviors	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75083" y="1514434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71500" y="2160694"/>
            <a:ext cx="8115300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Definitions for child vulnerability added.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Structure and definitions revised to focus on direct caregiver actions and impact on the child that create a safety threat.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Substance abuse, mental health and cognitive disability items are now identified as complicating factors and definitions incorporated into other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20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657351"/>
            <a:ext cx="8277225" cy="21589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Safety 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Actions of Protection and Supporting Strengths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1876425" y="3816350"/>
            <a:ext cx="7267575" cy="1314450"/>
          </a:xfrm>
        </p:spPr>
        <p:txBody>
          <a:bodyPr/>
          <a:lstStyle/>
          <a:p>
            <a:pPr algn="ctr"/>
            <a:r>
              <a:rPr lang="en-US" sz="2100" b="1" dirty="0"/>
              <a:t>	</a:t>
            </a:r>
            <a:r>
              <a:rPr lang="en-US" sz="2100" b="1" dirty="0" smtClean="0"/>
              <a:t>Ac</a:t>
            </a:r>
            <a:endParaRPr lang="en-US" sz="2100" b="1" dirty="0"/>
          </a:p>
        </p:txBody>
      </p:sp>
    </p:spTree>
    <p:extLst>
      <p:ext uri="{BB962C8B-B14F-4D97-AF65-F5344CB8AC3E}">
        <p14:creationId xmlns:p14="http://schemas.microsoft.com/office/powerpoint/2010/main" val="178372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9855" y="1409973"/>
            <a:ext cx="4697945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Replaces </a:t>
            </a:r>
            <a:r>
              <a:rPr lang="en-US" sz="2000" dirty="0" smtClean="0">
                <a:solidFill>
                  <a:schemeClr val="tx1"/>
                </a:solidFill>
              </a:rPr>
              <a:t>Protective Capacities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/>
              <a:t>Household Strengths</a:t>
            </a:r>
            <a:r>
              <a:rPr lang="en-US" dirty="0"/>
              <a:t>: </a:t>
            </a:r>
            <a:r>
              <a:rPr lang="en-US" dirty="0" smtClean="0"/>
              <a:t>Resources </a:t>
            </a:r>
            <a:r>
              <a:rPr lang="en-US" dirty="0"/>
              <a:t>and conditions that increase the likelihood or ability to create safety for a child but in and of themselves do not fully address the safety threats. </a:t>
            </a:r>
          </a:p>
          <a:p>
            <a:r>
              <a:rPr lang="en-US" dirty="0"/>
              <a:t> </a:t>
            </a:r>
          </a:p>
          <a:p>
            <a:r>
              <a:rPr lang="en-US" u="sng" dirty="0"/>
              <a:t>Protective Actions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These are specific actions, taken by one of the child’s current caregivers or by the child, that mitigate identified safety threats in the household. </a:t>
            </a:r>
          </a:p>
          <a:p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802717" y="2049735"/>
            <a:ext cx="3884083" cy="3756547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r>
              <a:rPr lang="en-US" dirty="0"/>
              <a:t>Household strengths and protective actions should be assessed, considered, and built upon when creating a safety plan. </a:t>
            </a:r>
            <a:r>
              <a:rPr lang="en-US" i="1" dirty="0"/>
              <a:t>Mark all that apply to the household</a:t>
            </a:r>
          </a:p>
          <a:p>
            <a:endParaRPr lang="en-US" dirty="0" smtClean="0"/>
          </a:p>
          <a:p>
            <a:r>
              <a:rPr lang="en-US" i="1" dirty="0"/>
              <a:t>Why?  Separates strengths and actions, allowing for a </a:t>
            </a:r>
            <a:r>
              <a:rPr lang="en-US" i="1" dirty="0" smtClean="0"/>
              <a:t>more </a:t>
            </a:r>
            <a:r>
              <a:rPr lang="en-US" i="1" dirty="0"/>
              <a:t>directed assessment when determining to implement a safety plan and when to remove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Household strengths and protective actions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1984375"/>
            <a:ext cx="6350000" cy="21589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Safety </a:t>
            </a:r>
            <a:r>
              <a:rPr lang="en-US" sz="4000" b="1" dirty="0" smtClean="0">
                <a:solidFill>
                  <a:schemeClr val="tx1"/>
                </a:solidFill>
              </a:rPr>
              <a:t>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Safety Interventions and Safety Decision	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5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Interventions and Safety Decision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676276" y="1400134"/>
            <a:ext cx="7997416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Reorganization of decisions and definition clarification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676276" y="1945274"/>
            <a:ext cx="8010524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Safety Decisions now follow specific sections based on identification of threats, supporting strengths and protective actions.  Parallels presentation in </a:t>
            </a:r>
            <a:r>
              <a:rPr lang="en-US" dirty="0" err="1" smtClean="0"/>
              <a:t>WebSDM</a:t>
            </a:r>
            <a:r>
              <a:rPr lang="en-US" baseline="30000" dirty="0" smtClean="0"/>
              <a:t>®</a:t>
            </a:r>
            <a:r>
              <a:rPr lang="en-US" dirty="0" smtClean="0"/>
              <a:t>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Safety interventions divided into in home interventions and placement interventions </a:t>
            </a: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/>
              <a:t>‘Use </a:t>
            </a:r>
            <a:r>
              <a:rPr lang="en-US" dirty="0"/>
              <a:t>of family, neighbors, or other individuals in the community as safety </a:t>
            </a:r>
            <a:r>
              <a:rPr lang="en-US" dirty="0" smtClean="0"/>
              <a:t>resources’ definition refined to better indicate short term family placement </a:t>
            </a:r>
          </a:p>
          <a:p>
            <a:pPr marL="914400" lvl="1">
              <a:buFont typeface="Verdana" panose="020B0604030504040204" pitchFamily="34" charset="0"/>
              <a:buChar char="»"/>
            </a:pPr>
            <a:endParaRPr lang="en-US" dirty="0" smtClean="0"/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/>
              <a:t>‘</a:t>
            </a:r>
            <a:r>
              <a:rPr lang="en-US" dirty="0" smtClean="0"/>
              <a:t>Have </a:t>
            </a:r>
            <a:r>
              <a:rPr lang="en-US" dirty="0"/>
              <a:t>the caregiver voluntarily place the child outside the home, consistent with WIC 11400(o) and (p</a:t>
            </a:r>
            <a:r>
              <a:rPr lang="en-US" dirty="0" smtClean="0"/>
              <a:t>)’ definition refined to better indicate when used</a:t>
            </a:r>
          </a:p>
          <a:p>
            <a:pPr marL="214313" indent="-214313"/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Safety Decision – Now termed Safe, Safe with Plan and Unsafe</a:t>
            </a:r>
          </a:p>
          <a:p>
            <a:pPr marL="557213" lvl="1" indent="-214313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7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324" y="1727200"/>
            <a:ext cx="6969125" cy="21589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Risk </a:t>
            </a:r>
            <a:r>
              <a:rPr lang="en-US" sz="4000" b="1" dirty="0" smtClean="0">
                <a:solidFill>
                  <a:schemeClr val="tx1"/>
                </a:solidFill>
              </a:rPr>
              <a:t>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Validation and Practice Driven Changes</a:t>
            </a:r>
          </a:p>
        </p:txBody>
      </p:sp>
    </p:spTree>
    <p:extLst>
      <p:ext uri="{BB962C8B-B14F-4D97-AF65-F5344CB8AC3E}">
        <p14:creationId xmlns:p14="http://schemas.microsoft.com/office/powerpoint/2010/main" val="21189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66853839"/>
              </p:ext>
            </p:extLst>
          </p:nvPr>
        </p:nvGraphicFramePr>
        <p:xfrm>
          <a:off x="457200" y="1314451"/>
          <a:ext cx="8334375" cy="4848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34375"/>
              </a:tblGrid>
              <a:tr h="95846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One-Day Experienced</a:t>
                      </a:r>
                      <a:r>
                        <a:rPr lang="en-US" sz="1600" baseline="0" dirty="0" smtClean="0"/>
                        <a:t> SDM Trainer  Basic Orientation Update</a:t>
                      </a:r>
                      <a:endParaRPr lang="en-US" sz="1600" dirty="0"/>
                    </a:p>
                  </a:txBody>
                  <a:tcPr anchor="ctr"/>
                </a:tc>
              </a:tr>
              <a:tr h="958466">
                <a:tc>
                  <a:txBody>
                    <a:bodyPr/>
                    <a:lstStyle/>
                    <a:p>
                      <a:r>
                        <a:rPr lang="en-US" dirty="0" smtClean="0"/>
                        <a:t>Background and highlights</a:t>
                      </a:r>
                      <a:r>
                        <a:rPr lang="en-US" baseline="0" dirty="0" smtClean="0"/>
                        <a:t> of SDM 3.0 tool revisions</a:t>
                      </a:r>
                      <a:endParaRPr lang="en-US" dirty="0"/>
                    </a:p>
                  </a:txBody>
                  <a:tcPr anchor="ctr"/>
                </a:tc>
              </a:tr>
              <a:tr h="977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Review of revised</a:t>
                      </a:r>
                      <a:r>
                        <a:rPr lang="en-US" baseline="0" dirty="0" smtClean="0"/>
                        <a:t> SDM 3.0 Basic </a:t>
                      </a:r>
                      <a:r>
                        <a:rPr lang="en-US" baseline="0" dirty="0" smtClean="0"/>
                        <a:t>Orientation</a:t>
                      </a:r>
                      <a:endParaRPr lang="en-US" dirty="0" smtClean="0"/>
                    </a:p>
                  </a:txBody>
                  <a:tcPr anchor="ctr"/>
                </a:tc>
              </a:tr>
              <a:tr h="977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“Mechanics” of Find the Fuel </a:t>
                      </a:r>
                      <a:r>
                        <a:rPr lang="en-US" dirty="0" smtClean="0"/>
                        <a:t>activity</a:t>
                      </a:r>
                      <a:endParaRPr lang="en-US" dirty="0" smtClean="0"/>
                    </a:p>
                  </a:txBody>
                  <a:tcPr anchor="ctr"/>
                </a:tc>
              </a:tr>
              <a:tr h="97709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Case Example review and teaching </a:t>
                      </a:r>
                      <a:r>
                        <a:rPr lang="en-US" dirty="0" smtClean="0"/>
                        <a:t>points</a:t>
                      </a: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668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Risk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364208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Major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951144"/>
            <a:ext cx="8077200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Single Stream Presentation in </a:t>
            </a:r>
            <a:r>
              <a:rPr lang="en-US" dirty="0" err="1" smtClean="0">
                <a:solidFill>
                  <a:schemeClr val="tx1"/>
                </a:solidFill>
              </a:rPr>
              <a:t>WebSDM</a:t>
            </a:r>
            <a:r>
              <a:rPr lang="en-US" baseline="30000" dirty="0" smtClean="0">
                <a:solidFill>
                  <a:schemeClr val="tx1"/>
                </a:solidFill>
              </a:rPr>
              <a:t>®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Reduction </a:t>
            </a:r>
            <a:r>
              <a:rPr lang="en-US" dirty="0">
                <a:solidFill>
                  <a:schemeClr val="tx1"/>
                </a:solidFill>
              </a:rPr>
              <a:t>in common errors (prior investigations, prior open cases)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Reduction </a:t>
            </a:r>
            <a:r>
              <a:rPr lang="en-US" dirty="0">
                <a:solidFill>
                  <a:schemeClr val="tx1"/>
                </a:solidFill>
              </a:rPr>
              <a:t>in discrete number of items</a:t>
            </a:r>
          </a:p>
          <a:p>
            <a:pPr lvl="2"/>
            <a:endParaRPr lang="en-US" dirty="0" smtClean="0">
              <a:solidFill>
                <a:schemeClr val="tx1"/>
              </a:solidFill>
            </a:endParaRP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Allows </a:t>
            </a:r>
            <a:r>
              <a:rPr lang="en-US" dirty="0" smtClean="0">
                <a:solidFill>
                  <a:schemeClr val="tx1"/>
                </a:solidFill>
              </a:rPr>
              <a:t>grouping of items by content area to enable more structured interview</a:t>
            </a:r>
          </a:p>
          <a:p>
            <a:pPr marL="1371600"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prior investigations details, </a:t>
            </a:r>
          </a:p>
          <a:p>
            <a:pPr marL="1371600"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current investigation details</a:t>
            </a:r>
          </a:p>
          <a:p>
            <a:pPr marL="1371600" lvl="2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</a:rPr>
              <a:t>family characteristics</a:t>
            </a:r>
          </a:p>
          <a:p>
            <a:pPr marL="557213" lvl="1" indent="-214313"/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Item Language and Definitions 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Switch from ‘Score’ this item to “identify and choose”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Neutral language in most items</a:t>
            </a:r>
          </a:p>
          <a:p>
            <a:pPr marL="900113" lvl="2" indent="-214313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6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365023" y="1366064"/>
          <a:ext cx="8417641" cy="4037376"/>
        </p:xfrm>
        <a:graphic>
          <a:graphicData uri="http://schemas.openxmlformats.org/drawingml/2006/table">
            <a:tbl>
              <a:tblPr firstRow="1" firstCol="1" bandRow="1"/>
              <a:tblGrid>
                <a:gridCol w="6932175"/>
                <a:gridCol w="742733"/>
                <a:gridCol w="742733"/>
              </a:tblGrid>
              <a:tr h="2883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668655" algn="l"/>
                          <a:tab pos="914400" algn="l"/>
                          <a:tab pos="3200400" algn="r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Neglect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Abuse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8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	Prior Neglect Investigations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a.	No prior neglect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b.	One prior neglect investigation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c.	Two prior neglect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d.	Three or more prior neglect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8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17170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	Prior Abuse Investigations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a.	No prior abuse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b.	One prior abuse investigation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c.	Two prior abuse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17170" algn="l"/>
                          <a:tab pos="445770" algn="l"/>
                          <a:tab pos="702945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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	b.	Three or more prior abuse investigations</a:t>
                      </a:r>
                      <a:endParaRPr lang="en-US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384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80365" algn="l"/>
                          <a:tab pos="457200" algn="l"/>
                          <a:tab pos="608965" algn="l"/>
                          <a:tab pos="914400" algn="l"/>
                          <a:tab pos="3200400" algn="r"/>
                        </a:tabLs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New Risk Assessment format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7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60914" y="1167879"/>
            <a:ext cx="3884083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Major Changes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88429" y="2013521"/>
            <a:ext cx="4364571" cy="3756547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Validation driven changes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Many </a:t>
            </a:r>
            <a:r>
              <a:rPr lang="en-US" dirty="0"/>
              <a:t>items are for both primary and secondary</a:t>
            </a:r>
          </a:p>
          <a:p>
            <a:pPr marL="900113" lvl="2" indent="-442913"/>
            <a:endParaRPr lang="en-US" dirty="0" smtClean="0"/>
          </a:p>
          <a:p>
            <a:pPr marL="900113" lvl="2" indent="-442913"/>
            <a:r>
              <a:rPr lang="en-US" dirty="0" smtClean="0"/>
              <a:t>Mental </a:t>
            </a:r>
            <a:r>
              <a:rPr lang="en-US" dirty="0"/>
              <a:t>health (A &amp; N)</a:t>
            </a:r>
          </a:p>
          <a:p>
            <a:pPr marL="900113" lvl="2" indent="-442913"/>
            <a:endParaRPr lang="en-US" dirty="0" smtClean="0"/>
          </a:p>
          <a:p>
            <a:pPr marL="900113" lvl="2" indent="-442913"/>
            <a:r>
              <a:rPr lang="en-US" dirty="0" smtClean="0"/>
              <a:t>History </a:t>
            </a:r>
            <a:r>
              <a:rPr lang="en-US" dirty="0"/>
              <a:t>of abuse or neglect (A &amp; N)</a:t>
            </a:r>
          </a:p>
          <a:p>
            <a:pPr marL="900113" lvl="2" indent="-442913"/>
            <a:endParaRPr lang="en-US" dirty="0" smtClean="0"/>
          </a:p>
          <a:p>
            <a:pPr marL="900113" lvl="2" indent="-442913"/>
            <a:r>
              <a:rPr lang="en-US" dirty="0" smtClean="0"/>
              <a:t>Alcohol </a:t>
            </a:r>
            <a:r>
              <a:rPr lang="en-US" dirty="0"/>
              <a:t>or Drug Use (A &amp; N)</a:t>
            </a:r>
          </a:p>
          <a:p>
            <a:pPr marL="900113" lvl="2" indent="-442913"/>
            <a:endParaRPr lang="en-US" dirty="0" smtClean="0"/>
          </a:p>
          <a:p>
            <a:pPr marL="900113" lvl="2" indent="-442913"/>
            <a:r>
              <a:rPr lang="en-US" dirty="0" smtClean="0"/>
              <a:t>Criminal </a:t>
            </a:r>
            <a:r>
              <a:rPr lang="en-US" dirty="0"/>
              <a:t>History. (N)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4833408" y="1893366"/>
            <a:ext cx="3884083" cy="3756547"/>
          </a:xfrm>
        </p:spPr>
        <p:txBody>
          <a:bodyPr/>
          <a:lstStyle/>
          <a:p>
            <a:pPr lvl="1">
              <a:buFont typeface="Verdana" panose="020B0604030504040204" pitchFamily="34" charset="0"/>
              <a:buChar char="•"/>
            </a:pPr>
            <a:r>
              <a:rPr lang="en-US" dirty="0"/>
              <a:t>Items Removed</a:t>
            </a:r>
          </a:p>
          <a:p>
            <a:pPr marL="900113" lvl="2" indent="-442913"/>
            <a:endParaRPr lang="en-US" dirty="0" smtClean="0"/>
          </a:p>
          <a:p>
            <a:pPr marL="900113" lvl="2" indent="-442913"/>
            <a:r>
              <a:rPr lang="en-US" dirty="0" smtClean="0"/>
              <a:t>Physical </a:t>
            </a:r>
            <a:r>
              <a:rPr lang="en-US" dirty="0"/>
              <a:t>care of child from N</a:t>
            </a:r>
          </a:p>
          <a:p>
            <a:pPr marL="900113" lvl="2" indent="-442913"/>
            <a:endParaRPr lang="en-US" dirty="0" smtClean="0"/>
          </a:p>
          <a:p>
            <a:pPr marL="900113" lvl="2" indent="-442913"/>
            <a:r>
              <a:rPr lang="en-US" dirty="0" smtClean="0"/>
              <a:t>Primary </a:t>
            </a:r>
            <a:r>
              <a:rPr lang="en-US" dirty="0"/>
              <a:t>Caregiver domineering from A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Reduced </a:t>
            </a:r>
            <a:r>
              <a:rPr lang="en-US" dirty="0"/>
              <a:t>weight </a:t>
            </a:r>
          </a:p>
          <a:p>
            <a:pPr marL="900113" lvl="2" indent="-442913"/>
            <a:r>
              <a:rPr lang="en-US" dirty="0"/>
              <a:t>prior investigations</a:t>
            </a:r>
          </a:p>
          <a:p>
            <a:pPr marL="900113" lvl="2" indent="-442913"/>
            <a:r>
              <a:rPr lang="en-US" dirty="0"/>
              <a:t>child characteristics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Separated </a:t>
            </a:r>
            <a:r>
              <a:rPr lang="en-US" dirty="0"/>
              <a:t>Prior Open Case into past open and closed and past open and remains open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Initial Risk Assessment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5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9075" y="1727200"/>
            <a:ext cx="6350000" cy="21589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Family and Child Strengths </a:t>
            </a:r>
            <a:r>
              <a:rPr lang="en-US" sz="4000" b="1" dirty="0">
                <a:solidFill>
                  <a:schemeClr val="tx1"/>
                </a:solidFill>
              </a:rPr>
              <a:t>and Needs </a:t>
            </a:r>
            <a:r>
              <a:rPr lang="en-US" sz="4000" b="1" dirty="0" smtClean="0">
                <a:solidFill>
                  <a:schemeClr val="tx1"/>
                </a:solidFill>
              </a:rPr>
              <a:t>Assessment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subTitle" idx="4294967295"/>
          </p:nvPr>
        </p:nvSpPr>
        <p:spPr>
          <a:xfrm>
            <a:off x="0" y="3771900"/>
            <a:ext cx="9144000" cy="1314450"/>
          </a:xfrm>
        </p:spPr>
        <p:txBody>
          <a:bodyPr/>
          <a:lstStyle/>
          <a:p>
            <a:pPr algn="ctr"/>
            <a:r>
              <a:rPr lang="en-US" b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282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0782" y="1482204"/>
            <a:ext cx="8226017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Major Change: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9832" y="2208319"/>
            <a:ext cx="8226018" cy="39654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Domain Format</a:t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Actively help create safety, permanency, and child/youth/young adult well-being.</a:t>
            </a: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Are not strengths or barriers for safety, permanency, or child/youth/young adult well-being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Are barriers to safety, permanency, or child/youth/young adult well-being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+mj-lt"/>
              <a:buAutoNum type="alphaUcPeriod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Contribute to imminent danger of serious physical or emotional harm to the child/youth/young adult.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20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998"/>
          </a:xfrm>
        </p:spPr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324849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domain format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660400" y="1881270"/>
            <a:ext cx="78073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Focused on safety, permanency, and child/youth/young adult well-being as a continuum</a:t>
            </a:r>
            <a:r>
              <a:rPr lang="en-US" dirty="0" smtClean="0"/>
              <a:t>.</a:t>
            </a:r>
          </a:p>
          <a:p>
            <a:pPr marL="285750" indent="-28575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Aimed at supporting communication of concerns and strengths in understandable terms to those who are involved with and/or care about the child</a:t>
            </a:r>
            <a:r>
              <a:rPr lang="en-US" dirty="0" smtClean="0"/>
              <a:t>.</a:t>
            </a:r>
          </a:p>
          <a:p>
            <a:pPr marL="285750" indent="-28575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Assists in clear case plans and measuring progress. </a:t>
            </a:r>
          </a:p>
          <a:p>
            <a:pPr marL="914400" lvl="1" indent="-457200">
              <a:buFont typeface="Verdana" panose="020B0604030504040204" pitchFamily="34" charset="0"/>
              <a:buChar char="»"/>
            </a:pPr>
            <a:endParaRPr lang="en-US" dirty="0" smtClean="0"/>
          </a:p>
          <a:p>
            <a:pPr marL="914400" lvl="1" indent="-457200">
              <a:buFont typeface="Verdana" panose="020B0604030504040204" pitchFamily="34" charset="0"/>
              <a:buChar char="»"/>
            </a:pPr>
            <a:r>
              <a:rPr lang="en-US" dirty="0" smtClean="0"/>
              <a:t>Better </a:t>
            </a:r>
            <a:r>
              <a:rPr lang="en-US" dirty="0"/>
              <a:t>ability to look at movement between levels</a:t>
            </a:r>
          </a:p>
          <a:p>
            <a:pPr marL="914400" lvl="1" indent="-457200">
              <a:buFont typeface="Verdana" panose="020B0604030504040204" pitchFamily="34" charset="0"/>
              <a:buChar char="»"/>
            </a:pPr>
            <a:endParaRPr lang="en-US" dirty="0" smtClean="0"/>
          </a:p>
          <a:p>
            <a:pPr marL="914400" lvl="1" indent="-457200">
              <a:buFont typeface="Verdana" panose="020B0604030504040204" pitchFamily="34" charset="0"/>
              <a:buChar char="»"/>
            </a:pPr>
            <a:r>
              <a:rPr lang="en-US" dirty="0" smtClean="0"/>
              <a:t>Distinguishes </a:t>
            </a:r>
            <a:r>
              <a:rPr lang="en-US" dirty="0"/>
              <a:t>between a </a:t>
            </a:r>
            <a:r>
              <a:rPr lang="en-US" dirty="0" smtClean="0"/>
              <a:t>barrier tom safety permanency and well being and a direct contributor to a safety threat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Provides continuity with other SDM assessments that emphasize behaviors and their impact on the </a:t>
            </a:r>
            <a:r>
              <a:rPr lang="en-US" dirty="0" smtClean="0"/>
              <a:t>child.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98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293539"/>
            <a:ext cx="8105774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Major Changes: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199" y="1972029"/>
            <a:ext cx="8105775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No point values – Change in structure removes the need for differential points to aid in prioritization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D choices are always a priority’ while C choices may be prioritized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D choices are equivalent to Safety threat and should be identified as well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New Domains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/>
              <a:t>Trauma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/>
              <a:t>Family Violence and Domestic Violence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/>
              <a:t>Cognitive/Developmental </a:t>
            </a:r>
            <a:r>
              <a:rPr lang="en-US" dirty="0" smtClean="0"/>
              <a:t>Abilities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/>
              <a:t>Cultural item is removed and replaced by</a:t>
            </a:r>
            <a:r>
              <a:rPr lang="en-US" dirty="0" smtClean="0"/>
              <a:t>…</a:t>
            </a:r>
            <a:endParaRPr lang="en-US" dirty="0" smtClean="0"/>
          </a:p>
          <a:p>
            <a:pPr marL="557213" lvl="1" indent="-214313"/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63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463154"/>
            <a:ext cx="8134349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Cultural Identity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141644"/>
            <a:ext cx="8134350" cy="3965469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</a:rPr>
              <a:t>Greater focus on cultural context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Consideration of whether the caregiver’s perspective of culture and cultural </a:t>
            </a:r>
            <a:r>
              <a:rPr lang="en-US" dirty="0" smtClean="0">
                <a:solidFill>
                  <a:schemeClr val="tx1"/>
                </a:solidFill>
              </a:rPr>
              <a:t>identity related to child/youth/young adult: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helps </a:t>
            </a:r>
            <a:r>
              <a:rPr lang="en-US" dirty="0">
                <a:solidFill>
                  <a:schemeClr val="tx1"/>
                </a:solidFill>
              </a:rPr>
              <a:t>to create safety, permanency, and </a:t>
            </a:r>
            <a:r>
              <a:rPr lang="en-US" dirty="0" smtClean="0">
                <a:solidFill>
                  <a:schemeClr val="tx1"/>
                </a:solidFill>
              </a:rPr>
              <a:t>well-being 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not a strength or barrier for safety, permanency, or </a:t>
            </a:r>
            <a:r>
              <a:rPr lang="en-US" dirty="0" smtClean="0">
                <a:solidFill>
                  <a:schemeClr val="tx1"/>
                </a:solidFill>
              </a:rPr>
              <a:t>well-being</a:t>
            </a:r>
            <a:r>
              <a:rPr lang="en-US" dirty="0">
                <a:solidFill>
                  <a:schemeClr val="tx1"/>
                </a:solidFill>
              </a:rPr>
              <a:t>;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is </a:t>
            </a:r>
            <a:r>
              <a:rPr lang="en-US" dirty="0">
                <a:solidFill>
                  <a:schemeClr val="tx1"/>
                </a:solidFill>
              </a:rPr>
              <a:t>a barrier to safety, permanency, or </a:t>
            </a:r>
            <a:r>
              <a:rPr lang="en-US" dirty="0" smtClean="0">
                <a:solidFill>
                  <a:schemeClr val="tx1"/>
                </a:solidFill>
              </a:rPr>
              <a:t>well-being; </a:t>
            </a:r>
            <a:r>
              <a:rPr lang="en-US" dirty="0">
                <a:solidFill>
                  <a:schemeClr val="tx1"/>
                </a:solidFill>
              </a:rPr>
              <a:t>or </a:t>
            </a: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presents </a:t>
            </a:r>
            <a:r>
              <a:rPr lang="en-US" dirty="0">
                <a:solidFill>
                  <a:schemeClr val="tx1"/>
                </a:solidFill>
              </a:rPr>
              <a:t>an imminent danger of serious physical or emotional </a:t>
            </a:r>
            <a:r>
              <a:rPr lang="en-US" dirty="0" smtClean="0">
                <a:solidFill>
                  <a:schemeClr val="tx1"/>
                </a:solidFill>
              </a:rPr>
              <a:t>harm.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9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66574"/>
            <a:ext cx="3884083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Major Changes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79964" y="1820387"/>
            <a:ext cx="3884083" cy="3756547"/>
          </a:xfrm>
        </p:spPr>
        <p:txBody>
          <a:bodyPr/>
          <a:lstStyle/>
          <a:p>
            <a:r>
              <a:rPr lang="en-US" dirty="0"/>
              <a:t> 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Cultural and household context included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Definitions related to safety threat and risk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11 defined domains and “other” in SDM 3.0.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 Cultural identity was removed as a domain, allowing a more thorough evaluation of culture and the child.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802717" y="1906336"/>
            <a:ext cx="3884083" cy="3756547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“Trauma” was added as a domain.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For children in placement only, “Relationship With Substitute Caregiver” was added as a domain.  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An independent living domain has been added that must be completed for youth age 15.5 or 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Child	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7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3975" y="1965325"/>
            <a:ext cx="7134225" cy="21589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Risk Reassessment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Validation </a:t>
            </a:r>
            <a:r>
              <a:rPr lang="en-US" sz="4000" b="1" dirty="0">
                <a:solidFill>
                  <a:schemeClr val="tx1"/>
                </a:solidFill>
              </a:rPr>
              <a:t>and Practice Driven Changes 	</a:t>
            </a:r>
            <a:br>
              <a:rPr lang="en-US" sz="4000" b="1" dirty="0">
                <a:solidFill>
                  <a:schemeClr val="tx1"/>
                </a:solidFill>
              </a:rPr>
            </a:b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63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Why Update the  SDM assessments?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43000" y="1771650"/>
            <a:ext cx="5829300" cy="2914650"/>
          </a:xfrm>
        </p:spPr>
        <p:txBody>
          <a:bodyPr/>
          <a:lstStyle/>
          <a:p>
            <a:pPr>
              <a:buFont typeface="Wingdings"/>
              <a:buChar char=""/>
            </a:pPr>
            <a:endParaRPr lang="en-US" sz="2100" dirty="0">
              <a:solidFill>
                <a:srgbClr val="000000"/>
              </a:solidFill>
              <a:ea typeface="ヒラギノ角ゴ Pro W3"/>
              <a:cs typeface="Times New Roman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95579539"/>
              </p:ext>
            </p:extLst>
          </p:nvPr>
        </p:nvGraphicFramePr>
        <p:xfrm>
          <a:off x="457200" y="1495425"/>
          <a:ext cx="8458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464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209441"/>
            <a:ext cx="4171950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Item language/definitions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560915" y="1940991"/>
            <a:ext cx="4554010" cy="3756547"/>
          </a:xfrm>
        </p:spPr>
        <p:txBody>
          <a:bodyPr/>
          <a:lstStyle/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Switch </a:t>
            </a:r>
            <a:r>
              <a:rPr lang="en-US" dirty="0"/>
              <a:t>from ‘Score’ this item </a:t>
            </a:r>
            <a:r>
              <a:rPr lang="en-US" dirty="0" smtClean="0"/>
              <a:t>to” </a:t>
            </a:r>
            <a:r>
              <a:rPr lang="en-US" dirty="0"/>
              <a:t>identify and </a:t>
            </a:r>
            <a:r>
              <a:rPr lang="en-US" dirty="0" smtClean="0"/>
              <a:t>choose”</a:t>
            </a:r>
            <a:endParaRPr lang="en-US" dirty="0"/>
          </a:p>
          <a:p>
            <a:pPr lvl="1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Neutral </a:t>
            </a:r>
            <a:r>
              <a:rPr lang="en-US" dirty="0"/>
              <a:t>language in most </a:t>
            </a:r>
            <a:r>
              <a:rPr lang="en-US" dirty="0" smtClean="0"/>
              <a:t>items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/>
              <a:t>Mental </a:t>
            </a:r>
            <a:r>
              <a:rPr lang="en-US" dirty="0" smtClean="0"/>
              <a:t>Heath Item </a:t>
            </a:r>
            <a:r>
              <a:rPr lang="en-US" dirty="0"/>
              <a:t>changed to similar format and weights as substance </a:t>
            </a:r>
            <a:r>
              <a:rPr lang="en-US" dirty="0" smtClean="0"/>
              <a:t>abuse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Caregiver progress item matches format of reunification progress and emphasizes behavior change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Definition similar but weights different on progress</a:t>
            </a:r>
          </a:p>
          <a:p>
            <a:pPr marL="214313" indent="-214313"/>
            <a:endParaRPr lang="en-US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029396" y="1201377"/>
            <a:ext cx="4114604" cy="63976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Validation Driven Changes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5108706" y="1880086"/>
            <a:ext cx="3725464" cy="1908726"/>
          </a:xfrm>
        </p:spPr>
        <p:txBody>
          <a:bodyPr/>
          <a:lstStyle/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Prior </a:t>
            </a:r>
            <a:r>
              <a:rPr lang="en-US" dirty="0"/>
              <a:t>Investigations changed in counting priors and weights</a:t>
            </a:r>
          </a:p>
          <a:p>
            <a:pPr lvl="1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lvl="1">
              <a:buFont typeface="Verdana" panose="020B0604030504040204" pitchFamily="34" charset="0"/>
              <a:buChar char="•"/>
            </a:pPr>
            <a:r>
              <a:rPr lang="en-US" dirty="0" smtClean="0"/>
              <a:t>New </a:t>
            </a:r>
            <a:r>
              <a:rPr lang="en-US" dirty="0"/>
              <a:t>investigation during review period has increased weight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Risk Reassessment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2717" y="216908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417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91887" y="1828799"/>
          <a:ext cx="7731578" cy="1614900"/>
        </p:xfrm>
        <a:graphic>
          <a:graphicData uri="http://schemas.openxmlformats.org/drawingml/2006/table">
            <a:tbl>
              <a:tblPr firstRow="1" firstCol="1" bandRow="1"/>
              <a:tblGrid>
                <a:gridCol w="374086"/>
                <a:gridCol w="270212"/>
                <a:gridCol w="5684984"/>
                <a:gridCol w="1402296"/>
              </a:tblGrid>
              <a:tr h="326573">
                <a:tc gridSpan="4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R8</a:t>
                      </a:r>
                      <a:r>
                        <a:rPr lang="en-US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 Primary </a:t>
                      </a:r>
                      <a:r>
                        <a:rPr lang="en-US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caregiver mental health since the last assessment/reassessment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mark one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43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history of mental health problem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44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 current mental health problem; no intervention needed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Yes, mental health problem; problem is being addressed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07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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Yes, mental health problem; problem is </a:t>
                      </a:r>
                      <a:r>
                        <a:rPr lang="en-US" sz="1400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being addressed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Redesign of dynamic risk factors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825" y="1727200"/>
            <a:ext cx="6734175" cy="21589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Reunification </a:t>
            </a:r>
            <a:r>
              <a:rPr lang="en-US" sz="4000" b="1" dirty="0" smtClean="0">
                <a:solidFill>
                  <a:schemeClr val="tx1"/>
                </a:solidFill>
              </a:rPr>
              <a:t>Reassessment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Re-assessment of risk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8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Reunification Risk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453629"/>
            <a:ext cx="8229599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Progress Item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017819"/>
            <a:ext cx="8229600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Definition changed </a:t>
            </a:r>
            <a:r>
              <a:rPr lang="en-US" dirty="0">
                <a:solidFill>
                  <a:schemeClr val="tx1"/>
                </a:solidFill>
              </a:rPr>
              <a:t>to emphasize behaviors and the demonstration of behaviors that reduce risk of subsequent harm to a child. 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While </a:t>
            </a:r>
            <a:r>
              <a:rPr lang="en-US" dirty="0">
                <a:solidFill>
                  <a:schemeClr val="tx1"/>
                </a:solidFill>
              </a:rPr>
              <a:t>participation in services remains a factor, the definitions have a much stronger emphasis on behavioral change that will aid the family in </a:t>
            </a:r>
            <a:r>
              <a:rPr lang="en-US" b="1" dirty="0">
                <a:solidFill>
                  <a:schemeClr val="tx1"/>
                </a:solidFill>
              </a:rPr>
              <a:t>creating and maintaining safety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Moved from </a:t>
            </a:r>
            <a:r>
              <a:rPr lang="en-US" dirty="0">
                <a:solidFill>
                  <a:schemeClr val="tx1"/>
                </a:solidFill>
              </a:rPr>
              <a:t>policy to definitions </a:t>
            </a:r>
            <a:r>
              <a:rPr lang="en-US" dirty="0" smtClean="0">
                <a:solidFill>
                  <a:schemeClr val="tx1"/>
                </a:solidFill>
              </a:rPr>
              <a:t>section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Added definitions for Policy overrides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7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727200"/>
            <a:ext cx="6350000" cy="21589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Reunification </a:t>
            </a:r>
            <a:r>
              <a:rPr lang="en-US" sz="4000" b="1" dirty="0" smtClean="0">
                <a:solidFill>
                  <a:schemeClr val="tx1"/>
                </a:solidFill>
              </a:rPr>
              <a:t>Reassessment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Visitation Evaluation 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Visitation Evaluation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1" y="1501254"/>
            <a:ext cx="8124824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47676" y="2084494"/>
            <a:ext cx="8124825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Simplified table so Strong/Adequate is in one column and Limited/Destructive is the other column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Definitions re-written with increased focus on parental behaviors during visits 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Moved definitions from paper form to definitions section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0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7300" y="1879600"/>
            <a:ext cx="6819900" cy="2158999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Reunification </a:t>
            </a:r>
            <a:r>
              <a:rPr lang="en-US" sz="4000" b="1" dirty="0" smtClean="0">
                <a:solidFill>
                  <a:schemeClr val="tx1"/>
                </a:solidFill>
              </a:rPr>
              <a:t>Reassessment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Safety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dirty="0" smtClean="0">
                <a:solidFill>
                  <a:schemeClr val="tx1"/>
                </a:solidFill>
              </a:rPr>
              <a:t> 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0172" y="1369229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Major Changes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818483976"/>
              </p:ext>
            </p:extLst>
          </p:nvPr>
        </p:nvGraphicFramePr>
        <p:xfrm>
          <a:off x="1145972" y="1876269"/>
          <a:ext cx="7214257" cy="480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06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1258" y="1422575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factors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8598886"/>
              </p:ext>
            </p:extLst>
          </p:nvPr>
        </p:nvGraphicFramePr>
        <p:xfrm>
          <a:off x="1146175" y="2028242"/>
          <a:ext cx="6988175" cy="4115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46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tx1"/>
                </a:solidFill>
              </a:rPr>
              <a:t>Frequently Asked Questions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812" y="1770935"/>
            <a:ext cx="5663381" cy="373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0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400" y="1727200"/>
            <a:ext cx="6350000" cy="2158999"/>
          </a:xfrm>
        </p:spPr>
        <p:txBody>
          <a:bodyPr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Hotline Tool</a:t>
            </a:r>
            <a:br>
              <a:rPr lang="en-US" sz="3600" b="1" dirty="0" smtClean="0">
                <a:solidFill>
                  <a:schemeClr val="tx1"/>
                </a:solidFill>
              </a:rPr>
            </a:br>
            <a:r>
              <a:rPr lang="en-US" sz="3600" b="1" dirty="0" smtClean="0">
                <a:solidFill>
                  <a:schemeClr val="tx1"/>
                </a:solidFill>
              </a:rPr>
              <a:t>Screening Criteria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2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challenges/complaints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57278915"/>
              </p:ext>
            </p:extLst>
          </p:nvPr>
        </p:nvGraphicFramePr>
        <p:xfrm>
          <a:off x="990601" y="1582738"/>
          <a:ext cx="6929438" cy="4560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50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409973"/>
            <a:ext cx="3884083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Key changes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60915" y="2141016"/>
            <a:ext cx="3884083" cy="3756547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Updated PowerPoint content and design</a:t>
            </a:r>
          </a:p>
          <a:p>
            <a:pPr marL="342900" indent="-3429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Incorporation of practice strategies related to </a:t>
            </a:r>
            <a:r>
              <a:rPr lang="en-US" dirty="0" smtClean="0"/>
              <a:t>use of tool with families</a:t>
            </a:r>
          </a:p>
          <a:p>
            <a:pPr marL="342900" indent="-3429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Find the Fuel: </a:t>
            </a:r>
            <a:r>
              <a:rPr lang="en-US" dirty="0" smtClean="0"/>
              <a:t>Understanding the concept of </a:t>
            </a:r>
            <a:r>
              <a:rPr lang="en-US" dirty="0"/>
              <a:t>risk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802716" y="2141016"/>
            <a:ext cx="3884083" cy="3756547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/>
              <a:t>Significant changes to format of trainer’s guide and location of speaker’s </a:t>
            </a:r>
            <a:r>
              <a:rPr lang="en-US" dirty="0" smtClean="0"/>
              <a:t>notes</a:t>
            </a:r>
          </a:p>
          <a:p>
            <a:pPr marL="342900" indent="-342900">
              <a:buFont typeface="Verdana" panose="020B0604030504040204" pitchFamily="34" charset="0"/>
              <a:buChar char="•"/>
            </a:pPr>
            <a:endParaRPr lang="en-US" dirty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One case example covers all tools</a:t>
            </a:r>
          </a:p>
          <a:p>
            <a:pPr marL="342900" indent="-3429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Answer key format changes</a:t>
            </a:r>
          </a:p>
          <a:p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SDM 3.0 Basic Orientation Revisions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67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8421"/>
            <a:ext cx="6858000" cy="422233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 dirty="0"/>
              <a:t>Find the Fuel Activity</a:t>
            </a:r>
          </a:p>
        </p:txBody>
      </p:sp>
    </p:spTree>
    <p:extLst>
      <p:ext uri="{BB962C8B-B14F-4D97-AF65-F5344CB8AC3E}">
        <p14:creationId xmlns:p14="http://schemas.microsoft.com/office/powerpoint/2010/main" val="282190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3825" y="1727200"/>
            <a:ext cx="6350000" cy="21589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Jefferson/Baxter case example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one and not two case examples?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59587285"/>
              </p:ext>
            </p:extLst>
          </p:nvPr>
        </p:nvGraphicFramePr>
        <p:xfrm>
          <a:off x="1146175" y="1712913"/>
          <a:ext cx="6773863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105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case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23119117"/>
              </p:ext>
            </p:extLst>
          </p:nvPr>
        </p:nvGraphicFramePr>
        <p:xfrm>
          <a:off x="1146175" y="2160588"/>
          <a:ext cx="6773863" cy="3965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0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of new case example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406544954"/>
              </p:ext>
            </p:extLst>
          </p:nvPr>
        </p:nvGraphicFramePr>
        <p:xfrm>
          <a:off x="261258" y="1450975"/>
          <a:ext cx="8621486" cy="48191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353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Hotline Segment teaching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1" y="1656841"/>
            <a:ext cx="8296274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Most injuries are “other, “ reinforce criteria for severe injury by referring to definition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Case example makes it tempting for some to mark General Neglect: inadequate medical/mental health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Difference between duplicate, associated and historical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Evaluate Out/Referred Out – actions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Substance-exposed infant – 24 hour response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Three Questions structure of screener narrative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Provisional Harm Statement</a:t>
            </a:r>
          </a:p>
        </p:txBody>
      </p:sp>
    </p:spTree>
    <p:extLst>
      <p:ext uri="{BB962C8B-B14F-4D97-AF65-F5344CB8AC3E}">
        <p14:creationId xmlns:p14="http://schemas.microsoft.com/office/powerpoint/2010/main" val="3749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Assessment Segment </a:t>
            </a:r>
            <a:r>
              <a:rPr lang="en-US" dirty="0" smtClean="0"/>
              <a:t>1 teaching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398694"/>
            <a:ext cx="8229600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Case example replicates the process that is used in the field to: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Assess households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Identify safety threats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Safety plan as needed and possible</a:t>
            </a:r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different households, two different Safety Assessments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Intimate partner violence item not at threshold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Community </a:t>
            </a:r>
            <a:r>
              <a:rPr lang="en-US" dirty="0" smtClean="0">
                <a:solidFill>
                  <a:schemeClr val="tx1"/>
                </a:solidFill>
              </a:rPr>
              <a:t>oversight item a tempting choice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Mom’s Safety Assessment completed without contact with Mom</a:t>
            </a:r>
          </a:p>
        </p:txBody>
      </p:sp>
    </p:spTree>
    <p:extLst>
      <p:ext uri="{BB962C8B-B14F-4D97-AF65-F5344CB8AC3E}">
        <p14:creationId xmlns:p14="http://schemas.microsoft.com/office/powerpoint/2010/main" val="127975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Assessment Segment </a:t>
            </a:r>
            <a:r>
              <a:rPr lang="en-US" dirty="0" smtClean="0"/>
              <a:t>2 teaching </a:t>
            </a:r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446319"/>
            <a:ext cx="8124825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Case example replicates the process that is used in the field to: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>
                <a:solidFill>
                  <a:schemeClr val="tx1"/>
                </a:solidFill>
              </a:rPr>
              <a:t>Assess households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>
                <a:solidFill>
                  <a:schemeClr val="tx1"/>
                </a:solidFill>
              </a:rPr>
              <a:t>Identify safety threats</a:t>
            </a:r>
          </a:p>
          <a:p>
            <a:pPr marL="914400" lvl="1">
              <a:buFont typeface="Verdana" panose="020B0604030504040204" pitchFamily="34" charset="0"/>
              <a:buChar char="»"/>
            </a:pPr>
            <a:r>
              <a:rPr lang="en-US" dirty="0">
                <a:solidFill>
                  <a:schemeClr val="tx1"/>
                </a:solidFill>
              </a:rPr>
              <a:t>Safety plan as needed and possible</a:t>
            </a:r>
          </a:p>
          <a:p>
            <a:pPr lvl="1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Two different households, two different Safety </a:t>
            </a:r>
            <a:r>
              <a:rPr lang="en-US" dirty="0" smtClean="0">
                <a:solidFill>
                  <a:schemeClr val="tx1"/>
                </a:solidFill>
              </a:rPr>
              <a:t>Decisions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Mom’s Safety Assessment completed without contact with </a:t>
            </a:r>
            <a:r>
              <a:rPr lang="en-US" dirty="0" smtClean="0">
                <a:solidFill>
                  <a:schemeClr val="tx1"/>
                </a:solidFill>
              </a:rPr>
              <a:t>Mom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Safety plan with Dad, not Mom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Sample </a:t>
            </a:r>
            <a:r>
              <a:rPr lang="en-US" dirty="0" smtClean="0">
                <a:solidFill>
                  <a:schemeClr val="tx1"/>
                </a:solidFill>
              </a:rPr>
              <a:t>safety plan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9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and Physical Abuse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514434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57200" y="2160694"/>
            <a:ext cx="8134350" cy="39654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Review of Criteria Not Required moved to beginning of assessment and defined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u="sng" dirty="0">
                <a:solidFill>
                  <a:schemeClr val="tx1"/>
                </a:solidFill>
              </a:rPr>
              <a:t>Physical </a:t>
            </a:r>
            <a:r>
              <a:rPr lang="en-US" u="sng" dirty="0" smtClean="0">
                <a:solidFill>
                  <a:schemeClr val="tx1"/>
                </a:solidFill>
              </a:rPr>
              <a:t>Abuse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Definitions refined to focus on caregiver action and impact on child</a:t>
            </a:r>
            <a:endParaRPr lang="en-US" dirty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Includes </a:t>
            </a:r>
            <a:r>
              <a:rPr lang="en-US" dirty="0">
                <a:solidFill>
                  <a:schemeClr val="tx1"/>
                </a:solidFill>
              </a:rPr>
              <a:t>physical harm as result of </a:t>
            </a:r>
            <a:r>
              <a:rPr lang="en-US" dirty="0" smtClean="0">
                <a:solidFill>
                  <a:schemeClr val="tx1"/>
                </a:solidFill>
              </a:rPr>
              <a:t>domestic violence</a:t>
            </a:r>
          </a:p>
          <a:p>
            <a:pPr marL="914400" lvl="1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Caregiver </a:t>
            </a:r>
            <a:r>
              <a:rPr lang="en-US" dirty="0">
                <a:solidFill>
                  <a:schemeClr val="tx1"/>
                </a:solidFill>
              </a:rPr>
              <a:t>action that caused or will cause injury generally replaces threats of physical abuse and excessive discipline and more clearly provides a focus on actions by the caregiver and impact on child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671513" lvl="1" indent="-214313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Segment teaching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81218" y="1447800"/>
            <a:ext cx="7729332" cy="4678363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Reinforce the updating of Dad’s Safety Assessment following protective placement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Two households, two risk assessments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History items different by household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WebSDM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referrals: one in referral, one on paper (most severe in computer)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WebSDM</a:t>
            </a:r>
            <a:r>
              <a:rPr lang="en-US" dirty="0" smtClean="0">
                <a:solidFill>
                  <a:schemeClr val="tx1"/>
                </a:solidFill>
              </a:rPr>
              <a:t> cases: more than one household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39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FSNA Segment teaching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560619"/>
            <a:ext cx="7648575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Danger statements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 </a:t>
            </a:r>
            <a:r>
              <a:rPr lang="en-US" dirty="0" smtClean="0">
                <a:solidFill>
                  <a:schemeClr val="tx1"/>
                </a:solidFill>
              </a:rPr>
              <a:t>of family meeting to interview for FSNA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Tom’s </a:t>
            </a:r>
            <a:r>
              <a:rPr lang="en-US" dirty="0" smtClean="0">
                <a:solidFill>
                  <a:schemeClr val="tx1"/>
                </a:solidFill>
              </a:rPr>
              <a:t>multiple needs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Identification </a:t>
            </a:r>
            <a:r>
              <a:rPr lang="en-US" dirty="0" smtClean="0">
                <a:solidFill>
                  <a:schemeClr val="tx1"/>
                </a:solidFill>
              </a:rPr>
              <a:t>of support network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Cultural </a:t>
            </a:r>
            <a:r>
              <a:rPr lang="en-US" dirty="0" smtClean="0">
                <a:solidFill>
                  <a:schemeClr val="tx1"/>
                </a:solidFill>
              </a:rPr>
              <a:t>context and the cultural item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Trauma </a:t>
            </a:r>
            <a:r>
              <a:rPr lang="en-US" dirty="0" smtClean="0">
                <a:solidFill>
                  <a:schemeClr val="tx1"/>
                </a:solidFill>
              </a:rPr>
              <a:t>versus mental health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CWS/CMS </a:t>
            </a:r>
            <a:r>
              <a:rPr lang="en-US" dirty="0" smtClean="0">
                <a:solidFill>
                  <a:schemeClr val="tx1"/>
                </a:solidFill>
              </a:rPr>
              <a:t>case plan objective map – trauma and SCP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Reunification </a:t>
            </a:r>
            <a:r>
              <a:rPr lang="en-US" dirty="0" smtClean="0"/>
              <a:t>Reassessment Segment </a:t>
            </a:r>
            <a:r>
              <a:rPr lang="en-US" dirty="0" smtClean="0"/>
              <a:t>teaching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548956"/>
            <a:ext cx="8086725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Training flow does not match flow of Policy and Procedure Manual as in previous Basic Orientation, but it does match typical case.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Note goal statements and behavioral case plan objectives – opportunity for a learning discussion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format of Reunification Safety Assessment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Remind workers to use original Safety Assessment definitions to consider any new Safety Threat in home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Opportunity to use structure for status review Assessment and Evaluation argument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</a:t>
            </a:r>
            <a:r>
              <a:rPr lang="en-US" dirty="0" smtClean="0"/>
              <a:t>Reassessment Segment </a:t>
            </a:r>
            <a:r>
              <a:rPr lang="en-US" dirty="0" smtClean="0"/>
              <a:t>teaching points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1608244"/>
            <a:ext cx="8001000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Prior history items are mom’s, not dad’s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Reinforce opportunity for after-care planning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Reminder on Safety Assessment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Opportunity for discussion regarding introduction of Carol into Tom’s life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857250"/>
            <a:ext cx="7016384" cy="467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28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7950" y="4082269"/>
            <a:ext cx="15430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Group 1043"/>
          <p:cNvGraphicFramePr>
            <a:graphicFrameLocks noGrp="1"/>
          </p:cNvGraphicFramePr>
          <p:nvPr>
            <p:extLst/>
          </p:nvPr>
        </p:nvGraphicFramePr>
        <p:xfrm>
          <a:off x="1371600" y="1530298"/>
          <a:ext cx="5086350" cy="332496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543175"/>
                <a:gridCol w="2543175"/>
              </a:tblGrid>
              <a:tr h="48270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(+) Plus</a:t>
                      </a: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kumimoji="0" lang="el-GR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Δ</a:t>
                      </a:r>
                      <a:r>
                        <a:rPr kumimoji="0" lang="en-US" sz="1800" b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) Delta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68580" marR="6858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What worked?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-72" charset="0"/>
                          <a:ea typeface="ＭＳ Ｐゴシック" pitchFamily="-72" charset="-128"/>
                          <a:cs typeface="ＭＳ Ｐゴシック" pitchFamily="-72" charset="-128"/>
                        </a:rPr>
                        <a:t>What could be done differently next time?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-72" charset="0"/>
                        <a:ea typeface="ＭＳ Ｐゴシック" pitchFamily="-72" charset="-128"/>
                        <a:cs typeface="ＭＳ Ｐゴシック" pitchFamily="-72" charset="-128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680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Abuse Criteria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514434"/>
            <a:ext cx="6773660" cy="43084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Key Changes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160694"/>
            <a:ext cx="8134350" cy="3965469"/>
          </a:xfrm>
        </p:spPr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Emotional </a:t>
            </a:r>
            <a:r>
              <a:rPr lang="en-US" u="sng" dirty="0" smtClean="0">
                <a:solidFill>
                  <a:schemeClr val="tx1"/>
                </a:solidFill>
              </a:rPr>
              <a:t>Abuse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Definitions refined to focus on caregiver action and impact on </a:t>
            </a:r>
            <a:r>
              <a:rPr lang="en-US" dirty="0" smtClean="0">
                <a:solidFill>
                  <a:schemeClr val="tx1"/>
                </a:solidFill>
              </a:rPr>
              <a:t>child</a:t>
            </a:r>
          </a:p>
          <a:p>
            <a:pPr marL="914400" lvl="1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Exposure </a:t>
            </a:r>
            <a:r>
              <a:rPr lang="en-US" dirty="0" smtClean="0">
                <a:solidFill>
                  <a:schemeClr val="tx1"/>
                </a:solidFill>
              </a:rPr>
              <a:t>to domestic violence has the same purpose and impact</a:t>
            </a:r>
          </a:p>
          <a:p>
            <a:pPr marL="914400" lvl="1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914400" lvl="1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Above </a:t>
            </a:r>
            <a:r>
              <a:rPr lang="en-US" dirty="0" smtClean="0">
                <a:solidFill>
                  <a:schemeClr val="tx1"/>
                </a:solidFill>
              </a:rPr>
              <a:t>combined removes the need for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hreat of emotional abuse</a:t>
            </a:r>
          </a:p>
          <a:p>
            <a:pPr marL="214313" indent="-214313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Commercial Sexual Exploitation or Sexually Trafficked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57200" y="1729854"/>
            <a:ext cx="8039100" cy="43084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Tracking information </a:t>
            </a:r>
            <a:r>
              <a:rPr lang="en-US" dirty="0">
                <a:solidFill>
                  <a:schemeClr val="tx1"/>
                </a:solidFill>
              </a:rPr>
              <a:t>for Commercially Sexually Exploited and/or Sex Trafficked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57200" y="2294044"/>
            <a:ext cx="8143875" cy="3965469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Check boxes when </a:t>
            </a:r>
            <a:r>
              <a:rPr lang="en-US" dirty="0">
                <a:solidFill>
                  <a:schemeClr val="tx1"/>
                </a:solidFill>
              </a:rPr>
              <a:t>an in-person response has been indicated and the maltreatment criterion is either commercial sexual exploitation where the child is sexually trafficked or failure to protect from sexual trafficking. 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 </a:t>
            </a:r>
            <a:r>
              <a:rPr lang="en-US" dirty="0">
                <a:solidFill>
                  <a:schemeClr val="tx1"/>
                </a:solidFill>
              </a:rPr>
              <a:t>has been commercially sexually exploited and/or sex trafficked while in placement (notify worker for immediate response and notify licensing) 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Child </a:t>
            </a:r>
            <a:r>
              <a:rPr lang="en-US" dirty="0">
                <a:solidFill>
                  <a:schemeClr val="tx1"/>
                </a:solidFill>
              </a:rPr>
              <a:t>has been commercially sexually exploited and/or sex trafficked (not in placement)—immediate placement support </a:t>
            </a:r>
          </a:p>
        </p:txBody>
      </p:sp>
    </p:spTree>
    <p:extLst>
      <p:ext uri="{BB962C8B-B14F-4D97-AF65-F5344CB8AC3E}">
        <p14:creationId xmlns:p14="http://schemas.microsoft.com/office/powerpoint/2010/main" val="7718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1196454"/>
            <a:ext cx="4743450" cy="639762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Severe and General Neglect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69380" y="1931466"/>
            <a:ext cx="3884083" cy="3756547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Unexplained and/or suspicious death changed to more explicit reference to death from and/or suspicious for neglect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Automatic </a:t>
            </a:r>
            <a:r>
              <a:rPr lang="en-US" dirty="0" smtClean="0"/>
              <a:t>24 hour removed from non-organic failure to thrive and child’s health safety endangered. Targeted for override issues 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Hygiene </a:t>
            </a:r>
            <a:r>
              <a:rPr lang="en-US" dirty="0"/>
              <a:t>added to item on Inadequate Clothing to include an area not adequately addressed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802716" y="1931465"/>
            <a:ext cx="3884083" cy="3756547"/>
          </a:xfrm>
        </p:spPr>
        <p:txBody>
          <a:bodyPr/>
          <a:lstStyle/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‘</a:t>
            </a:r>
            <a:r>
              <a:rPr lang="en-US" dirty="0"/>
              <a:t>Child has no parent or guardian capable of providing appropriate care’ changed to ‘Caregiver absence/abandonment</a:t>
            </a:r>
            <a:r>
              <a:rPr lang="en-US" dirty="0" smtClean="0"/>
              <a:t>’; enhanced </a:t>
            </a:r>
            <a:r>
              <a:rPr lang="en-US" dirty="0"/>
              <a:t>definition to better distinguish from </a:t>
            </a:r>
            <a:r>
              <a:rPr lang="en-US" dirty="0" smtClean="0"/>
              <a:t>inadequate </a:t>
            </a:r>
            <a:r>
              <a:rPr lang="en-US" dirty="0"/>
              <a:t>supervision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Inadequate </a:t>
            </a:r>
            <a:r>
              <a:rPr lang="en-US" dirty="0"/>
              <a:t>Supervision definitions enhanced with examples</a:t>
            </a:r>
          </a:p>
          <a:p>
            <a:pPr marL="457200" indent="-457200">
              <a:buFont typeface="Verdana" panose="020B0604030504040204" pitchFamily="34" charset="0"/>
              <a:buChar char="•"/>
            </a:pPr>
            <a:endParaRPr lang="en-US" dirty="0" smtClean="0"/>
          </a:p>
          <a:p>
            <a:pPr marL="457200" indent="-457200">
              <a:buFont typeface="Verdana" panose="020B0604030504040204" pitchFamily="34" charset="0"/>
              <a:buChar char="•"/>
            </a:pPr>
            <a:r>
              <a:rPr lang="en-US" dirty="0" smtClean="0"/>
              <a:t>Failure </a:t>
            </a:r>
            <a:r>
              <a:rPr lang="en-US" dirty="0"/>
              <a:t>to protect definition adds </a:t>
            </a:r>
            <a:r>
              <a:rPr lang="en-US" dirty="0" smtClean="0"/>
              <a:t>CSEC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Neglect Criteria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5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6675" y="1727200"/>
            <a:ext cx="6350000" cy="2158999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Hotline</a:t>
            </a:r>
            <a:br>
              <a:rPr lang="en-US" sz="4000" b="1" dirty="0" smtClean="0">
                <a:solidFill>
                  <a:schemeClr val="tx1"/>
                </a:solidFill>
              </a:rPr>
            </a:br>
            <a:r>
              <a:rPr lang="en-US" sz="4000" b="1" dirty="0" smtClean="0">
                <a:solidFill>
                  <a:schemeClr val="tx1"/>
                </a:solidFill>
              </a:rPr>
              <a:t>Response Priority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C-ppt-template_eeh_smf">
  <a:themeElements>
    <a:clrScheme name="CRC/NCCD">
      <a:dk1>
        <a:srgbClr val="484C45"/>
      </a:dk1>
      <a:lt1>
        <a:srgbClr val="FFFFFF"/>
      </a:lt1>
      <a:dk2>
        <a:srgbClr val="0085BA"/>
      </a:dk2>
      <a:lt2>
        <a:srgbClr val="96E757"/>
      </a:lt2>
      <a:accent1>
        <a:srgbClr val="E56849"/>
      </a:accent1>
      <a:accent2>
        <a:srgbClr val="FF9A12"/>
      </a:accent2>
      <a:accent3>
        <a:srgbClr val="0085BA"/>
      </a:accent3>
      <a:accent4>
        <a:srgbClr val="53C9E4"/>
      </a:accent4>
      <a:accent5>
        <a:srgbClr val="DEE1DF"/>
      </a:accent5>
      <a:accent6>
        <a:srgbClr val="484C45"/>
      </a:accent6>
      <a:hlink>
        <a:srgbClr val="96E757"/>
      </a:hlink>
      <a:folHlink>
        <a:srgbClr val="4DAA50"/>
      </a:folHlink>
    </a:clrScheme>
    <a:fontScheme name="NCCD/CR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Verdana"/>
            <a:ea typeface="+mj-ea"/>
            <a:cs typeface="Verdan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RC-ppt-template" id="{770805F2-E990-446C-AF69-6927861D2937}" vid="{5193DFF5-6A00-4EC7-A54B-D866A9CA795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5bbcda5-9f81-4e55-b91d-6cced3bd074a">TETNCUDUKCZU-311-1240</_dlc_DocId>
    <_dlc_DocIdUrl xmlns="d5bbcda5-9f81-4e55-b91d-6cced3bd074a">
      <Url>https://nccd.sharepoint.com/crc_programs/sdm/543/_layouts/15/DocIdRedir.aspx?ID=TETNCUDUKCZU-311-1240</Url>
      <Description>TETNCUDUKCZU-311-1240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2654A26DFA94BBF3672869BDF6BA2" ma:contentTypeVersion="3" ma:contentTypeDescription="Create a new document." ma:contentTypeScope="" ma:versionID="7c7912bc05ef821b4623d41e4d74ca53">
  <xsd:schema xmlns:xsd="http://www.w3.org/2001/XMLSchema" xmlns:xs="http://www.w3.org/2001/XMLSchema" xmlns:p="http://schemas.microsoft.com/office/2006/metadata/properties" xmlns:ns2="d5bbcda5-9f81-4e55-b91d-6cced3bd074a" xmlns:ns3="c3547a0c-3ee8-4157-882d-cdafbcec9925" xmlns:ns4="1966d3f9-b4fe-4c7b-99d8-d15794cf76cd" targetNamespace="http://schemas.microsoft.com/office/2006/metadata/properties" ma:root="true" ma:fieldsID="efd389ce4772bfbb43e29e9f78e36bb3" ns2:_="" ns3:_="" ns4:_="">
    <xsd:import namespace="d5bbcda5-9f81-4e55-b91d-6cced3bd074a"/>
    <xsd:import namespace="c3547a0c-3ee8-4157-882d-cdafbcec9925"/>
    <xsd:import namespace="1966d3f9-b4fe-4c7b-99d8-d15794cf76c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  <xsd:element ref="ns3:SharingHintHash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bbcda5-9f81-4e55-b91d-6cced3bd074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547a0c-3ee8-4157-882d-cdafbcec992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2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66d3f9-b4fe-4c7b-99d8-d15794cf76cd" elementFormDefault="qualified">
    <xsd:import namespace="http://schemas.microsoft.com/office/2006/documentManagement/types"/>
    <xsd:import namespace="http://schemas.microsoft.com/office/infopath/2007/PartnerControls"/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F71DB8-4963-4C24-AEB5-B45AAC1117E3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d5bbcda5-9f81-4e55-b91d-6cced3bd074a"/>
    <ds:schemaRef ds:uri="c3547a0c-3ee8-4157-882d-cdafbcec9925"/>
    <ds:schemaRef ds:uri="http://purl.org/dc/terms/"/>
    <ds:schemaRef ds:uri="http://purl.org/dc/elements/1.1/"/>
    <ds:schemaRef ds:uri="http://schemas.microsoft.com/office/2006/metadata/properties"/>
    <ds:schemaRef ds:uri="1966d3f9-b4fe-4c7b-99d8-d15794cf76cd"/>
  </ds:schemaRefs>
</ds:datastoreItem>
</file>

<file path=customXml/itemProps2.xml><?xml version="1.0" encoding="utf-8"?>
<ds:datastoreItem xmlns:ds="http://schemas.openxmlformats.org/officeDocument/2006/customXml" ds:itemID="{4F696DA7-0862-45E9-8F5B-169E14265DBC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462DF86-1F90-4C3C-AB24-2666D7F433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bbcda5-9f81-4e55-b91d-6cced3bd074a"/>
    <ds:schemaRef ds:uri="c3547a0c-3ee8-4157-882d-cdafbcec9925"/>
    <ds:schemaRef ds:uri="1966d3f9-b4fe-4c7b-99d8-d15794cf7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91FE881-22EA-4BAF-9E7E-207FA8BD2A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CRC-ppt-template</Template>
  <TotalTime>1462</TotalTime>
  <Words>2317</Words>
  <Application>Microsoft Office PowerPoint</Application>
  <PresentationFormat>On-screen Show (4:3)</PresentationFormat>
  <Paragraphs>458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MS PGothic</vt:lpstr>
      <vt:lpstr>Arial</vt:lpstr>
      <vt:lpstr>Calibri</vt:lpstr>
      <vt:lpstr>Times New Roman</vt:lpstr>
      <vt:lpstr>Verdana</vt:lpstr>
      <vt:lpstr>Wingdings</vt:lpstr>
      <vt:lpstr>ヒラギノ角ゴ Pro W3</vt:lpstr>
      <vt:lpstr>CRC-ppt-template_eeh_smf</vt:lpstr>
      <vt:lpstr>SDM 3.0 Basic Orientation for Experienced Trainers</vt:lpstr>
      <vt:lpstr>Agenda</vt:lpstr>
      <vt:lpstr>Why Update the  SDM assessments?</vt:lpstr>
      <vt:lpstr>Hotline Tool Screening Criteria</vt:lpstr>
      <vt:lpstr>Structure and Physical Abuse Criteria</vt:lpstr>
      <vt:lpstr>Physical Abuse Criteria</vt:lpstr>
      <vt:lpstr>Commercial Sexual Exploitation or Sexually Trafficked</vt:lpstr>
      <vt:lpstr>Neglect Criteria</vt:lpstr>
      <vt:lpstr>Hotline Response Priority</vt:lpstr>
      <vt:lpstr>Response priority</vt:lpstr>
      <vt:lpstr>Response priority</vt:lpstr>
      <vt:lpstr>Response Priority</vt:lpstr>
      <vt:lpstr>Safety Assessment Threats and Complicating Caregiver behaviors  </vt:lpstr>
      <vt:lpstr>Safety Assessment</vt:lpstr>
      <vt:lpstr>Safety Assessment Actions of Protection and Supporting Strengths</vt:lpstr>
      <vt:lpstr>Household strengths and protective actions</vt:lpstr>
      <vt:lpstr>Safety Assessment Safety Interventions and Safety Decision  </vt:lpstr>
      <vt:lpstr>Safety Interventions and Safety Decision</vt:lpstr>
      <vt:lpstr>Risk Assessment Validation and Practice Driven Changes</vt:lpstr>
      <vt:lpstr>Initial Risk Assessment</vt:lpstr>
      <vt:lpstr>New Risk Assessment format</vt:lpstr>
      <vt:lpstr>Initial Risk Assessment</vt:lpstr>
      <vt:lpstr>Family and Child Strengths and Needs Assessment</vt:lpstr>
      <vt:lpstr>Family</vt:lpstr>
      <vt:lpstr>Family</vt:lpstr>
      <vt:lpstr>Family</vt:lpstr>
      <vt:lpstr>Family</vt:lpstr>
      <vt:lpstr>Child </vt:lpstr>
      <vt:lpstr>Risk Reassessment Validation and Practice Driven Changes   </vt:lpstr>
      <vt:lpstr>Risk Reassessment</vt:lpstr>
      <vt:lpstr>Redesign of dynamic risk factors</vt:lpstr>
      <vt:lpstr>Reunification Reassessment Re-assessment of risk </vt:lpstr>
      <vt:lpstr>Reunification Risk</vt:lpstr>
      <vt:lpstr>Reunification Reassessment Visitation Evaluation </vt:lpstr>
      <vt:lpstr>Visitation Evaluation</vt:lpstr>
      <vt:lpstr>Reunification Reassessment Safety  </vt:lpstr>
      <vt:lpstr>Safety</vt:lpstr>
      <vt:lpstr>Safety</vt:lpstr>
      <vt:lpstr>Frequently Asked Questions</vt:lpstr>
      <vt:lpstr>Common challenges/complaints</vt:lpstr>
      <vt:lpstr>SDM 3.0 Basic Orientation Revisions</vt:lpstr>
      <vt:lpstr>Find the Fuel Activity</vt:lpstr>
      <vt:lpstr>Jefferson/Baxter case example</vt:lpstr>
      <vt:lpstr>Why one and not two case examples?</vt:lpstr>
      <vt:lpstr>Development of case example</vt:lpstr>
      <vt:lpstr>Features of new case example</vt:lpstr>
      <vt:lpstr>Hotline Segment teaching points</vt:lpstr>
      <vt:lpstr>Safety Assessment Segment 1 teaching points</vt:lpstr>
      <vt:lpstr>Safety Assessment Segment 2 teaching points</vt:lpstr>
      <vt:lpstr>Risk Assessment Segment teaching points</vt:lpstr>
      <vt:lpstr>FSNA Segment teaching points</vt:lpstr>
      <vt:lpstr>Reunification Reassessment Segment teaching points</vt:lpstr>
      <vt:lpstr>Risk Reassessment Segment teaching points</vt:lpstr>
      <vt:lpstr>PowerPoint Presentation</vt:lpstr>
      <vt:lpstr>PowerPoint Presentation</vt:lpstr>
    </vt:vector>
  </TitlesOfParts>
  <Company>NCCD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 for Using This Template</dc:title>
  <dc:creator>Peggy Cordero</dc:creator>
  <cp:lastModifiedBy>Emily Ramasamy</cp:lastModifiedBy>
  <cp:revision>50</cp:revision>
  <dcterms:created xsi:type="dcterms:W3CDTF">2015-07-13T22:11:49Z</dcterms:created>
  <dcterms:modified xsi:type="dcterms:W3CDTF">2015-09-18T15:24:15Z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0x0101009FA2654A26DFA94BBF3672869BDF6BA2</vt:lpwstr>
  </property>
  <property fmtid="{D5CDD505-2E9C-101B-9397-08002B2CF9AE}" pid="3" name="_dlc_DocIdItemGuid">
    <vt:lpwstr>47d03d0b-1c4e-486a-b6cc-02d884a59042</vt:lpwstr>
  </property>
</Properties>
</file>